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2.xml" ContentType="application/vnd.openxmlformats-officedocument.presentationml.tags+xml"/>
  <Override PartName="/ppt/notesSlides/notesSlide10.xml" ContentType="application/vnd.openxmlformats-officedocument.presentationml.notesSlide+xml"/>
  <Override PartName="/ppt/tags/tag3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35.xml" ContentType="application/vnd.openxmlformats-officedocument.presentationml.tags+xml"/>
  <Override PartName="/ppt/notesSlides/notesSlide17.xml" ContentType="application/vnd.openxmlformats-officedocument.presentationml.notesSlide+xml"/>
  <Override PartName="/ppt/tags/tag36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3"/>
  </p:sldMasterIdLst>
  <p:notesMasterIdLst>
    <p:notesMasterId r:id="rId67"/>
  </p:notesMasterIdLst>
  <p:handoutMasterIdLst>
    <p:handoutMasterId r:id="rId68"/>
  </p:handoutMasterIdLst>
  <p:sldIdLst>
    <p:sldId id="321" r:id="rId4"/>
    <p:sldId id="330" r:id="rId5"/>
    <p:sldId id="290" r:id="rId6"/>
    <p:sldId id="331" r:id="rId7"/>
    <p:sldId id="294" r:id="rId8"/>
    <p:sldId id="2145705951" r:id="rId9"/>
    <p:sldId id="2145705925" r:id="rId10"/>
    <p:sldId id="2145705952" r:id="rId11"/>
    <p:sldId id="2145706004" r:id="rId12"/>
    <p:sldId id="2145705988" r:id="rId13"/>
    <p:sldId id="2145705989" r:id="rId14"/>
    <p:sldId id="2145705990" r:id="rId15"/>
    <p:sldId id="2145705991" r:id="rId16"/>
    <p:sldId id="2145705978" r:id="rId17"/>
    <p:sldId id="2145705992" r:id="rId18"/>
    <p:sldId id="2145705998" r:id="rId19"/>
    <p:sldId id="2145705993" r:id="rId20"/>
    <p:sldId id="2145705994" r:id="rId21"/>
    <p:sldId id="2145706002" r:id="rId22"/>
    <p:sldId id="2145705976" r:id="rId23"/>
    <p:sldId id="2145705995" r:id="rId24"/>
    <p:sldId id="2145705977" r:id="rId25"/>
    <p:sldId id="2145705979" r:id="rId26"/>
    <p:sldId id="2145705980" r:id="rId27"/>
    <p:sldId id="2145705981" r:id="rId28"/>
    <p:sldId id="2145705982" r:id="rId29"/>
    <p:sldId id="2145705983" r:id="rId30"/>
    <p:sldId id="2145705985" r:id="rId31"/>
    <p:sldId id="2145705984" r:id="rId32"/>
    <p:sldId id="258" r:id="rId33"/>
    <p:sldId id="257" r:id="rId34"/>
    <p:sldId id="256" r:id="rId35"/>
    <p:sldId id="2145705996" r:id="rId36"/>
    <p:sldId id="2145705997" r:id="rId37"/>
    <p:sldId id="2145705953" r:id="rId38"/>
    <p:sldId id="2145705971" r:id="rId39"/>
    <p:sldId id="2145706008" r:id="rId40"/>
    <p:sldId id="2145706011" r:id="rId41"/>
    <p:sldId id="2145706009" r:id="rId42"/>
    <p:sldId id="2145706010" r:id="rId43"/>
    <p:sldId id="2145706005" r:id="rId44"/>
    <p:sldId id="2145706006" r:id="rId45"/>
    <p:sldId id="2145706007" r:id="rId46"/>
    <p:sldId id="2145706003" r:id="rId47"/>
    <p:sldId id="2145705972" r:id="rId48"/>
    <p:sldId id="2145705974" r:id="rId49"/>
    <p:sldId id="2145705975" r:id="rId50"/>
    <p:sldId id="2145705955" r:id="rId51"/>
    <p:sldId id="2145706000" r:id="rId52"/>
    <p:sldId id="2145706001" r:id="rId53"/>
    <p:sldId id="2145705999" r:id="rId54"/>
    <p:sldId id="2145705954" r:id="rId55"/>
    <p:sldId id="2145705956" r:id="rId56"/>
    <p:sldId id="2145705960" r:id="rId57"/>
    <p:sldId id="2145705959" r:id="rId58"/>
    <p:sldId id="2145705962" r:id="rId59"/>
    <p:sldId id="2145705964" r:id="rId60"/>
    <p:sldId id="2145705961" r:id="rId61"/>
    <p:sldId id="2145705963" r:id="rId62"/>
    <p:sldId id="2145705823" r:id="rId63"/>
    <p:sldId id="2145705934" r:id="rId64"/>
    <p:sldId id="2145705791" r:id="rId65"/>
    <p:sldId id="2145705742" r:id="rId66"/>
  </p:sldIdLst>
  <p:sldSz cx="12192000" cy="6858000"/>
  <p:notesSz cx="6858000" cy="9144000"/>
  <p:custDataLst>
    <p:tags r:id="rId6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22A221C9-5B71-4357-B92B-47EC9E1F1A43}">
          <p14:sldIdLst/>
        </p14:section>
        <p14:section name="Slide examples" id="{92C1AA63-312F-4789-8247-203676534D38}">
          <p14:sldIdLst>
            <p14:sldId id="321"/>
            <p14:sldId id="330"/>
            <p14:sldId id="290"/>
            <p14:sldId id="331"/>
            <p14:sldId id="294"/>
            <p14:sldId id="2145705951"/>
            <p14:sldId id="2145705925"/>
            <p14:sldId id="2145705952"/>
            <p14:sldId id="2145706004"/>
            <p14:sldId id="2145705988"/>
            <p14:sldId id="2145705989"/>
            <p14:sldId id="2145705990"/>
            <p14:sldId id="2145705991"/>
            <p14:sldId id="2145705978"/>
            <p14:sldId id="2145705992"/>
            <p14:sldId id="2145705998"/>
            <p14:sldId id="2145705993"/>
            <p14:sldId id="2145705994"/>
            <p14:sldId id="2145706002"/>
            <p14:sldId id="2145705976"/>
            <p14:sldId id="2145705995"/>
            <p14:sldId id="2145705977"/>
            <p14:sldId id="2145705979"/>
            <p14:sldId id="2145705980"/>
            <p14:sldId id="2145705981"/>
            <p14:sldId id="2145705982"/>
            <p14:sldId id="2145705983"/>
            <p14:sldId id="2145705985"/>
            <p14:sldId id="2145705984"/>
            <p14:sldId id="258"/>
            <p14:sldId id="257"/>
            <p14:sldId id="256"/>
            <p14:sldId id="2145705996"/>
            <p14:sldId id="2145705997"/>
            <p14:sldId id="2145705953"/>
            <p14:sldId id="2145705971"/>
            <p14:sldId id="2145706008"/>
            <p14:sldId id="2145706011"/>
            <p14:sldId id="2145706009"/>
            <p14:sldId id="2145706010"/>
            <p14:sldId id="2145706005"/>
            <p14:sldId id="2145706006"/>
            <p14:sldId id="2145706007"/>
            <p14:sldId id="2145706003"/>
            <p14:sldId id="2145705972"/>
            <p14:sldId id="2145705974"/>
            <p14:sldId id="2145705975"/>
            <p14:sldId id="2145705955"/>
            <p14:sldId id="2145706000"/>
            <p14:sldId id="2145706001"/>
            <p14:sldId id="2145705999"/>
            <p14:sldId id="2145705954"/>
            <p14:sldId id="2145705956"/>
            <p14:sldId id="2145705960"/>
            <p14:sldId id="2145705959"/>
            <p14:sldId id="2145705962"/>
            <p14:sldId id="2145705964"/>
            <p14:sldId id="2145705961"/>
            <p14:sldId id="2145705963"/>
            <p14:sldId id="2145705823"/>
            <p14:sldId id="2145705934"/>
            <p14:sldId id="2145705791"/>
            <p14:sldId id="214570574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E6CF"/>
    <a:srgbClr val="00467F"/>
    <a:srgbClr val="F300D6"/>
    <a:srgbClr val="9A07CB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91187" autoAdjust="0"/>
  </p:normalViewPr>
  <p:slideViewPr>
    <p:cSldViewPr snapToGrid="0" snapToObjects="1" showGuides="1">
      <p:cViewPr varScale="1">
        <p:scale>
          <a:sx n="65" d="100"/>
          <a:sy n="65" d="100"/>
        </p:scale>
        <p:origin x="936" y="60"/>
      </p:cViewPr>
      <p:guideLst/>
    </p:cSldViewPr>
  </p:slideViewPr>
  <p:outlineViewPr>
    <p:cViewPr>
      <p:scale>
        <a:sx n="33" d="100"/>
        <a:sy n="33" d="100"/>
      </p:scale>
      <p:origin x="0" y="-246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gs" Target="tags/tag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25/07/2025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25.07.2025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1DBF0-C82F-284C-CDD5-B41662AB5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B91748-B469-4A0B-AE9E-DCC9291C6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CA89B-0BD6-B373-AA60-CCE8BF92C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1EA23-894D-09A3-4F61-566EC9D2EB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67429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74230-58F7-BE9F-8808-3F52ACB07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B4972-A077-306D-BC87-2FDD72B09B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77D69-8F80-E2C3-A443-AF95A21A1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91DA-A928-DD43-4403-1CB6D5C226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9617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F732B-A90F-8D5D-BC11-31989F5E6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E6DF9-56B6-F167-A160-325A1559ED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71FF7-7471-F2AC-BFDB-E75C98899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B24AF-8C35-ED54-E5D9-F6526A353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4034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0FD71-48F5-798B-D95D-87F3BE201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95A6FE-DD5C-6739-C43B-69E4FC8262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C5F54-2F33-C9C1-8076-716C5258C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17DE2-EBB5-B666-188C-C44A097164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0093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7F808-AE03-1B87-5439-80DF9D14B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263E27-8522-2188-E4EA-2A07F737EB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E780BF-F095-0509-F5DF-722DC6896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F59DB-D6BD-5CC3-90E4-73A3D4F89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140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60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61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979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62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5405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63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6349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81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234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759DE-27D9-D6DC-626E-6A4DFCBB6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A9A5F5-B5CD-3AFE-6357-9C4B3ED62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007A52-A8B9-86F3-FA9E-8F4917EEC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6C7E4-7774-37E5-E27F-633922E84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1271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6608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3731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B1088E-A830-D72F-9D81-51D4D3480FB8}"/>
              </a:ext>
            </a:extLst>
          </p:cNvPr>
          <p:cNvGrpSpPr/>
          <p:nvPr userDrawn="1"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765E41D-34F7-E790-C1FD-DC00CEE7C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8FD31BA-980D-D11B-2EEB-4180204D34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F6C0BB-5D52-D084-0F86-3B87E68CD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1E0F3-C4D4-4395-A71E-F20F5CB0F165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DA7413-5B81-EE79-BD80-AFFEA0BFC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284E6-BD83-83D4-2F37-71F4689DB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5BF1E-9B31-4A48-BB41-4A3DC728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62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306" imgH="306" progId="TCLayout.ActiveDocument.1">
                  <p:embed/>
                </p:oleObj>
              </mc:Choice>
              <mc:Fallback>
                <p:oleObj name="think-cell Slide" r:id="rId29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 dirty="0"/>
              <a:t>Title, 28pt, </a:t>
            </a:r>
            <a:br>
              <a:rPr lang="en-GB" noProof="0" dirty="0"/>
            </a:br>
            <a:r>
              <a:rPr lang="en-GB" noProof="0" dirty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  <p:sldLayoutId id="2147483710" r:id="rId26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.emf"/><Relationship Id="rId10" Type="http://schemas.openxmlformats.org/officeDocument/2006/relationships/image" Target="../media/image17.sv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6" Type="http://schemas.openxmlformats.org/officeDocument/2006/relationships/image" Target="../media/image20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image" Target="../media/image83.png"/><Relationship Id="rId5" Type="http://schemas.openxmlformats.org/officeDocument/2006/relationships/image" Target="../media/image82.e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8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6" Type="http://schemas.openxmlformats.org/officeDocument/2006/relationships/image" Target="../media/image88.png"/><Relationship Id="rId5" Type="http://schemas.openxmlformats.org/officeDocument/2006/relationships/image" Target="../media/image87.emf"/><Relationship Id="rId4" Type="http://schemas.openxmlformats.org/officeDocument/2006/relationships/oleObject" Target="../embeddings/oleObject3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FF9ECD-E04B-9B6C-75C2-0FA45FCB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Dashboard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9CD291-54FA-B5BF-BC02-262B3FE81D5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2" b="18935"/>
          <a:stretch>
            <a:fillRect/>
          </a:stretch>
        </p:blipFill>
        <p:spPr>
          <a:xfrm>
            <a:off x="0" y="1098000"/>
            <a:ext cx="12192000" cy="5760000"/>
          </a:xfrm>
        </p:spPr>
      </p:pic>
    </p:spTree>
    <p:extLst>
      <p:ext uri="{BB962C8B-B14F-4D97-AF65-F5344CB8AC3E}">
        <p14:creationId xmlns:p14="http://schemas.microsoft.com/office/powerpoint/2010/main" val="350523558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AAD92-43CA-AD7C-DB13-043DC4ACD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A33BB1-04D3-D44E-D3AF-D8E44CE4734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3" b="16733"/>
          <a:stretch/>
        </p:blipFill>
        <p:spPr>
          <a:xfrm>
            <a:off x="0" y="1098300"/>
            <a:ext cx="12192000" cy="5759400"/>
          </a:xfr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1645B3A-A54E-3703-4BCE-C949DA166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39180939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AE478-4911-D45A-7A84-ABA3EBD9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7524BDD-C6F5-8DBA-E0DD-04E9C990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ListType</a:t>
            </a:r>
            <a:endParaRPr lang="en-US" dirty="0"/>
          </a:p>
        </p:txBody>
      </p:sp>
      <p:pic>
        <p:nvPicPr>
          <p:cNvPr id="4" name="Picture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83D327-463A-4708-65FF-5FAFB616FC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4" b="167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911407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CF4D9-2F87-79EA-153C-552F34C2D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F9E42F-0779-C3DB-72DC-BA807177D9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5" b="20714"/>
          <a:stretch>
            <a:fillRect/>
          </a:stretch>
        </p:blipFill>
        <p:spPr>
          <a:xfrm>
            <a:off x="20" y="1098000"/>
            <a:ext cx="12191980" cy="5760000"/>
          </a:xfr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0F1A088-7490-7621-ECF9-0EA7052A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ListType</a:t>
            </a:r>
            <a:r>
              <a:rPr lang="en-US" dirty="0"/>
              <a:t>, List &amp; Workspace</a:t>
            </a:r>
          </a:p>
        </p:txBody>
      </p:sp>
    </p:spTree>
    <p:extLst>
      <p:ext uri="{BB962C8B-B14F-4D97-AF65-F5344CB8AC3E}">
        <p14:creationId xmlns:p14="http://schemas.microsoft.com/office/powerpoint/2010/main" val="240548250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26619-FFFF-5302-9D68-83328BFD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3D28FB-8479-2A35-2252-C8B58B13203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7" t="14755" r="-4465" b="13188"/>
          <a:stretch>
            <a:fillRect/>
          </a:stretch>
        </p:blipFill>
        <p:spPr>
          <a:xfrm>
            <a:off x="0" y="1098300"/>
            <a:ext cx="12192000" cy="5759400"/>
          </a:xfr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E4EABAE-EECB-BFE2-DE62-E4E7DE8D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ListTemplate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69977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F2766-D0DA-8CB6-F748-E2B98E4BD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16BAC6-8E26-0DB0-6F17-F9BD82F50C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10" t="9891" r="-8110" b="12775"/>
          <a:stretch>
            <a:fillRect/>
          </a:stretch>
        </p:blipFill>
        <p:spPr>
          <a:xfrm>
            <a:off x="20" y="1098000"/>
            <a:ext cx="12191980" cy="5760000"/>
          </a:xfr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0AE4D48-0173-8042-5B42-8B770347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ListTemplate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1442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86DA6-C8B0-C5C4-F8D5-75EA773E8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4E7FB5-540E-7BB7-2F21-809ABB327FE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14" t="14163" r="-5814" b="11567"/>
          <a:stretch>
            <a:fillRect/>
          </a:stretch>
        </p:blipFill>
        <p:spPr>
          <a:xfrm>
            <a:off x="0" y="1098300"/>
            <a:ext cx="12192000" cy="5759400"/>
          </a:xfr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16EFF65-BED0-97FB-2976-DB9AFB262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TemplateView</a:t>
            </a:r>
            <a:r>
              <a:rPr lang="en-US" dirty="0"/>
              <a:t> &amp; </a:t>
            </a:r>
            <a:r>
              <a:rPr lang="en-US" dirty="0" err="1"/>
              <a:t>TemplateColumn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7978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C7235-3786-2EA9-6492-9743F019C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215075C-6B3E-EF70-FE95-7133C73D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ListViewTypeSetting</a:t>
            </a:r>
            <a:endParaRPr lang="en-US" dirty="0"/>
          </a:p>
        </p:txBody>
      </p:sp>
      <p:pic>
        <p:nvPicPr>
          <p:cNvPr id="4" name="Picture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39D7B9-5F70-3651-D46D-E3EF37AADC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552" t="1652" r="-22552" b="1720"/>
          <a:stretch>
            <a:fillRect/>
          </a:stretch>
        </p:blipFill>
        <p:spPr>
          <a:xfrm>
            <a:off x="0" y="1098000"/>
            <a:ext cx="12192000" cy="5760000"/>
          </a:xfrm>
        </p:spPr>
      </p:pic>
    </p:spTree>
    <p:extLst>
      <p:ext uri="{BB962C8B-B14F-4D97-AF65-F5344CB8AC3E}">
        <p14:creationId xmlns:p14="http://schemas.microsoft.com/office/powerpoint/2010/main" val="132302803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DA168-A54D-1E35-1B4C-FCF0D7D15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119643D-733D-D349-F2E8-DA057B3CB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89" y="346842"/>
            <a:ext cx="4171532" cy="1098000"/>
          </a:xfrm>
        </p:spPr>
        <p:txBody>
          <a:bodyPr/>
          <a:lstStyle/>
          <a:p>
            <a:r>
              <a:rPr lang="en-US" dirty="0"/>
              <a:t>Mind Map Simplify for User, Template, List,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2FAD0E-268C-B66B-6371-C08C2B20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498" y="309518"/>
            <a:ext cx="5668166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1803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5C78C51-2A0E-46F2-E6AC-C896B9AA1B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76FD30-21A4-FB6B-8623-726594B1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254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bbv Software Services AG  </a:t>
            </a:r>
            <a:r>
              <a:rPr lang="en-GB"/>
              <a:t>|  </a:t>
            </a:r>
            <a:r>
              <a:rPr lang="en-CH"/>
              <a:t>Date</a:t>
            </a:r>
            <a:r>
              <a:rPr lang="en-US"/>
              <a:t>: 21/07/2025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/>
              <a:t>Ypp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3E2D3B35-A18C-D186-D64B-D328715811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312" b="312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C9974AA-5DF1-9C0D-F66D-9FD2CBE4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477BCB-B513-D488-7D2D-E3D3E9E1D4B8}"/>
              </a:ext>
            </a:extLst>
          </p:cNvPr>
          <p:cNvSpPr/>
          <p:nvPr/>
        </p:nvSpPr>
        <p:spPr>
          <a:xfrm>
            <a:off x="666750" y="2657475"/>
            <a:ext cx="2828925" cy="173355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49B0AE-0EB0-58F1-AE31-A0CD40E645F9}"/>
              </a:ext>
            </a:extLst>
          </p:cNvPr>
          <p:cNvSpPr/>
          <p:nvPr/>
        </p:nvSpPr>
        <p:spPr>
          <a:xfrm>
            <a:off x="139959" y="3069771"/>
            <a:ext cx="4506686" cy="457200"/>
          </a:xfrm>
          <a:prstGeom prst="rect">
            <a:avLst/>
          </a:prstGeom>
          <a:noFill/>
          <a:ln w="28575">
            <a:solidFill>
              <a:srgbClr val="005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F7F438-59B9-0571-C076-8577A6AC563D}"/>
              </a:ext>
            </a:extLst>
          </p:cNvPr>
          <p:cNvSpPr/>
          <p:nvPr/>
        </p:nvSpPr>
        <p:spPr>
          <a:xfrm>
            <a:off x="666750" y="3069771"/>
            <a:ext cx="2828925" cy="4572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42BB6-D92C-3E7A-7F53-AE0CCDDC500A}"/>
              </a:ext>
            </a:extLst>
          </p:cNvPr>
          <p:cNvSpPr txBox="1"/>
          <p:nvPr/>
        </p:nvSpPr>
        <p:spPr>
          <a:xfrm>
            <a:off x="2081212" y="2230016"/>
            <a:ext cx="45719" cy="457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414246-D313-17A3-70AB-8AF00F31B9EB}"/>
              </a:ext>
            </a:extLst>
          </p:cNvPr>
          <p:cNvSpPr/>
          <p:nvPr/>
        </p:nvSpPr>
        <p:spPr>
          <a:xfrm>
            <a:off x="1505531" y="2287164"/>
            <a:ext cx="2366671" cy="3037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List DynamicColumn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7E205-1EF2-A7EC-C241-1301CD59E17C}"/>
              </a:ext>
            </a:extLst>
          </p:cNvPr>
          <p:cNvSpPr/>
          <p:nvPr/>
        </p:nvSpPr>
        <p:spPr>
          <a:xfrm>
            <a:off x="4814596" y="3153747"/>
            <a:ext cx="1390261" cy="373224"/>
          </a:xfrm>
          <a:prstGeom prst="rect">
            <a:avLst/>
          </a:prstGeom>
          <a:solidFill>
            <a:srgbClr val="005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List Row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CC4A74-743B-8ECA-EDBE-38542B3989DC}"/>
              </a:ext>
            </a:extLst>
          </p:cNvPr>
          <p:cNvSpPr/>
          <p:nvPr/>
        </p:nvSpPr>
        <p:spPr>
          <a:xfrm>
            <a:off x="4117075" y="2275735"/>
            <a:ext cx="2118049" cy="3265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List Column Value</a:t>
            </a: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FDC4ED-AED6-3B0C-A067-33A9C967EFD0}"/>
              </a:ext>
            </a:extLst>
          </p:cNvPr>
          <p:cNvCxnSpPr>
            <a:cxnSpLocks/>
          </p:cNvCxnSpPr>
          <p:nvPr/>
        </p:nvCxnSpPr>
        <p:spPr>
          <a:xfrm flipH="1">
            <a:off x="3495675" y="2556588"/>
            <a:ext cx="880382" cy="51318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078F52A-C4ED-EF24-99DA-610D8C66DD28}"/>
              </a:ext>
            </a:extLst>
          </p:cNvPr>
          <p:cNvSpPr/>
          <p:nvPr/>
        </p:nvSpPr>
        <p:spPr>
          <a:xfrm>
            <a:off x="666750" y="5148651"/>
            <a:ext cx="1899168" cy="494522"/>
          </a:xfrm>
          <a:prstGeom prst="rect">
            <a:avLst/>
          </a:prstGeom>
          <a:solidFill>
            <a:srgbClr val="005194"/>
          </a:solidFill>
          <a:ln>
            <a:solidFill>
              <a:srgbClr val="005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1 List Row Value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07E9A6-DF13-4457-230D-7A945E159EBB}"/>
              </a:ext>
            </a:extLst>
          </p:cNvPr>
          <p:cNvSpPr/>
          <p:nvPr/>
        </p:nvSpPr>
        <p:spPr>
          <a:xfrm>
            <a:off x="8529766" y="5232626"/>
            <a:ext cx="2082282" cy="3265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List Column Value</a:t>
            </a: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5F2DFB-F31F-F5FC-9CBB-977D7EEB30A0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2565918" y="5395912"/>
            <a:ext cx="5963848" cy="0"/>
          </a:xfrm>
          <a:prstGeom prst="straightConnector1">
            <a:avLst/>
          </a:prstGeom>
          <a:ln w="28575">
            <a:solidFill>
              <a:srgbClr val="005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A949C2C3-FCA9-857E-E806-9FA96C02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131" y="5395912"/>
            <a:ext cx="2139881" cy="49381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159C736-A3AF-C818-DE20-8585E4CAD87E}"/>
              </a:ext>
            </a:extLst>
          </p:cNvPr>
          <p:cNvSpPr/>
          <p:nvPr/>
        </p:nvSpPr>
        <p:spPr>
          <a:xfrm>
            <a:off x="8920095" y="5644436"/>
            <a:ext cx="2082282" cy="3265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List Column Value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48B2BF-9247-8566-66BF-4F5D374E47BB}"/>
              </a:ext>
            </a:extLst>
          </p:cNvPr>
          <p:cNvSpPr txBox="1"/>
          <p:nvPr/>
        </p:nvSpPr>
        <p:spPr>
          <a:xfrm>
            <a:off x="3212761" y="5073422"/>
            <a:ext cx="459393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1 ListRowValue has many ListColumnValue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61605876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FAE57-82CF-CD7B-E15B-05F9B1849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7ECD67-6B32-4122-F9AC-7BECA01F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 Row - Comment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53334-9034-2BC4-D837-82BDAE443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1193838"/>
            <a:ext cx="9421540" cy="54966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681A80-FAA8-4A4F-ADCB-5D8BFE7EE1C2}"/>
              </a:ext>
            </a:extLst>
          </p:cNvPr>
          <p:cNvSpPr/>
          <p:nvPr/>
        </p:nvSpPr>
        <p:spPr>
          <a:xfrm>
            <a:off x="431999" y="1856792"/>
            <a:ext cx="6304703" cy="3041779"/>
          </a:xfrm>
          <a:prstGeom prst="rect">
            <a:avLst/>
          </a:prstGeom>
          <a:noFill/>
          <a:ln w="38100">
            <a:solidFill>
              <a:srgbClr val="005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7867B-75B7-2A90-05EA-A2D29368EC5E}"/>
              </a:ext>
            </a:extLst>
          </p:cNvPr>
          <p:cNvSpPr/>
          <p:nvPr/>
        </p:nvSpPr>
        <p:spPr>
          <a:xfrm>
            <a:off x="500385" y="1978090"/>
            <a:ext cx="2112186" cy="62515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1D46B9-B3AA-5D18-AC70-788A26DE9CC3}"/>
              </a:ext>
            </a:extLst>
          </p:cNvPr>
          <p:cNvSpPr/>
          <p:nvPr/>
        </p:nvSpPr>
        <p:spPr>
          <a:xfrm>
            <a:off x="562296" y="2265007"/>
            <a:ext cx="1837257" cy="2736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6E06BD-FCA9-DEFC-FD36-025FD9D537D5}"/>
              </a:ext>
            </a:extLst>
          </p:cNvPr>
          <p:cNvSpPr txBox="1"/>
          <p:nvPr/>
        </p:nvSpPr>
        <p:spPr>
          <a:xfrm>
            <a:off x="2680957" y="1978090"/>
            <a:ext cx="914400" cy="27991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chemeClr val="tx2"/>
                </a:solidFill>
              </a:rPr>
              <a:t>1 List Dynamic Column</a:t>
            </a:r>
            <a:endParaRPr lang="en-US" dirty="0" err="1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D0D96E-88B9-B4AF-F48D-82848589E28D}"/>
              </a:ext>
            </a:extLst>
          </p:cNvPr>
          <p:cNvSpPr txBox="1"/>
          <p:nvPr/>
        </p:nvSpPr>
        <p:spPr>
          <a:xfrm>
            <a:off x="2714993" y="2261896"/>
            <a:ext cx="914400" cy="27991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1 List Column Value</a:t>
            </a:r>
            <a:endParaRPr lang="en-US" dirty="0" err="1">
              <a:solidFill>
                <a:srgbClr val="005D39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94AEE2-6DDB-9941-0675-C2B81F9DC78D}"/>
              </a:ext>
            </a:extLst>
          </p:cNvPr>
          <p:cNvSpPr/>
          <p:nvPr/>
        </p:nvSpPr>
        <p:spPr>
          <a:xfrm>
            <a:off x="7044612" y="1380931"/>
            <a:ext cx="2743200" cy="2118042"/>
          </a:xfrm>
          <a:prstGeom prst="rect">
            <a:avLst/>
          </a:prstGeom>
          <a:noFill/>
          <a:ln w="38100"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BD8430-98E8-1471-9E62-FC4D4CDD88E1}"/>
              </a:ext>
            </a:extLst>
          </p:cNvPr>
          <p:cNvSpPr/>
          <p:nvPr/>
        </p:nvSpPr>
        <p:spPr>
          <a:xfrm>
            <a:off x="10151999" y="1380931"/>
            <a:ext cx="1305993" cy="326572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Comment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66F842-3F56-6F17-AA76-9FB7A0E0AFD2}"/>
              </a:ext>
            </a:extLst>
          </p:cNvPr>
          <p:cNvSpPr txBox="1"/>
          <p:nvPr/>
        </p:nvSpPr>
        <p:spPr>
          <a:xfrm>
            <a:off x="7044612" y="3611333"/>
            <a:ext cx="4198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05194"/>
                </a:solidFill>
              </a:rPr>
              <a:t>Each ListRow </a:t>
            </a:r>
            <a:r>
              <a:rPr lang="en-US"/>
              <a:t>may be associated with zero or more </a:t>
            </a:r>
            <a:r>
              <a:rPr lang="en-US" b="1">
                <a:solidFill>
                  <a:srgbClr val="F39800"/>
                </a:solidFill>
              </a:rPr>
              <a:t>Comment</a:t>
            </a:r>
            <a:r>
              <a:rPr lang="en-US"/>
              <a:t> entries.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E77D58-5F15-0047-B64D-CF788E3B36CA}"/>
              </a:ext>
            </a:extLst>
          </p:cNvPr>
          <p:cNvSpPr/>
          <p:nvPr/>
        </p:nvSpPr>
        <p:spPr>
          <a:xfrm>
            <a:off x="7156580" y="2603241"/>
            <a:ext cx="2472612" cy="718458"/>
          </a:xfrm>
          <a:prstGeom prst="rect">
            <a:avLst/>
          </a:prstGeom>
          <a:noFill/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3E2BC-4A66-7B10-61A3-D224E4F43ADD}"/>
              </a:ext>
            </a:extLst>
          </p:cNvPr>
          <p:cNvSpPr txBox="1"/>
          <p:nvPr/>
        </p:nvSpPr>
        <p:spPr>
          <a:xfrm>
            <a:off x="9965507" y="2605199"/>
            <a:ext cx="1794495" cy="726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F39800"/>
                </a:solidFill>
              </a:rPr>
              <a:t>Properties of </a:t>
            </a:r>
            <a:r>
              <a:rPr lang="en-US" b="1">
                <a:solidFill>
                  <a:srgbClr val="F39800"/>
                </a:solidFill>
              </a:rPr>
              <a:t>Comment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3A3DE1-BE0A-5F5A-FCE1-FD114A41BB31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9629192" y="2962470"/>
            <a:ext cx="336315" cy="6034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74656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58AAB76-D849-F6C2-3ABA-76E243355F2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278" b="278"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4164AD5-B982-4387-740A-5FCB4CE4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Column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1FF10B-B8E4-7C51-AC69-54BD317AB51B}"/>
              </a:ext>
            </a:extLst>
          </p:cNvPr>
          <p:cNvSpPr/>
          <p:nvPr/>
        </p:nvSpPr>
        <p:spPr>
          <a:xfrm>
            <a:off x="7800392" y="3144415"/>
            <a:ext cx="1800808" cy="26965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FF41CF-88F4-A05A-CC85-8C64C0D9DFB9}"/>
              </a:ext>
            </a:extLst>
          </p:cNvPr>
          <p:cNvSpPr/>
          <p:nvPr/>
        </p:nvSpPr>
        <p:spPr>
          <a:xfrm>
            <a:off x="7683759" y="2649894"/>
            <a:ext cx="2034073" cy="3265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System DataType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951503-739D-8641-F94B-38BA836B3121}"/>
              </a:ext>
            </a:extLst>
          </p:cNvPr>
          <p:cNvSpPr/>
          <p:nvPr/>
        </p:nvSpPr>
        <p:spPr>
          <a:xfrm>
            <a:off x="5402424" y="3429000"/>
            <a:ext cx="1567543" cy="35922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F195E9-7CA9-6EA6-4300-ED24C88FDC9D}"/>
              </a:ext>
            </a:extLst>
          </p:cNvPr>
          <p:cNvCxnSpPr>
            <a:stCxn id="15" idx="3"/>
          </p:cNvCxnSpPr>
          <p:nvPr/>
        </p:nvCxnSpPr>
        <p:spPr>
          <a:xfrm flipV="1">
            <a:off x="6969967" y="3601616"/>
            <a:ext cx="830425" cy="699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2314988-BA57-1D14-762B-2437B2D3FC66}"/>
              </a:ext>
            </a:extLst>
          </p:cNvPr>
          <p:cNvSpPr txBox="1"/>
          <p:nvPr/>
        </p:nvSpPr>
        <p:spPr>
          <a:xfrm>
            <a:off x="7074936" y="3278545"/>
            <a:ext cx="620486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B050"/>
                </a:solidFill>
              </a:rPr>
              <a:t>Has 1</a:t>
            </a:r>
            <a:endParaRPr lang="en-US" dirty="0" err="1">
              <a:solidFill>
                <a:srgbClr val="00B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098552-728A-BD7D-447D-F4104DCDC92C}"/>
              </a:ext>
            </a:extLst>
          </p:cNvPr>
          <p:cNvSpPr txBox="1"/>
          <p:nvPr/>
        </p:nvSpPr>
        <p:spPr>
          <a:xfrm>
            <a:off x="5445189" y="3099903"/>
            <a:ext cx="620486" cy="357284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B050"/>
                </a:solidFill>
              </a:rPr>
              <a:t>1 List Column</a:t>
            </a:r>
            <a:endParaRPr lang="en-US" dirty="0" err="1">
              <a:solidFill>
                <a:srgbClr val="00B05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5D01B6-40B5-C7AC-CFE7-BEE63BC839E0}"/>
              </a:ext>
            </a:extLst>
          </p:cNvPr>
          <p:cNvSpPr/>
          <p:nvPr/>
        </p:nvSpPr>
        <p:spPr>
          <a:xfrm>
            <a:off x="7875037" y="3278545"/>
            <a:ext cx="662473" cy="323071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1EC54D-B59B-9DB9-108D-20AFC0F69E01}"/>
              </a:ext>
            </a:extLst>
          </p:cNvPr>
          <p:cNvSpPr/>
          <p:nvPr/>
        </p:nvSpPr>
        <p:spPr>
          <a:xfrm>
            <a:off x="5523722" y="4117326"/>
            <a:ext cx="1334278" cy="1341764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CC9B45-30E3-1B16-FC79-B17A9839F7BB}"/>
              </a:ext>
            </a:extLst>
          </p:cNvPr>
          <p:cNvSpPr txBox="1"/>
          <p:nvPr/>
        </p:nvSpPr>
        <p:spPr>
          <a:xfrm>
            <a:off x="10300996" y="419294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 err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809B63-BCD7-C350-13AB-CCB01E962D7E}"/>
              </a:ext>
            </a:extLst>
          </p:cNvPr>
          <p:cNvSpPr txBox="1"/>
          <p:nvPr/>
        </p:nvSpPr>
        <p:spPr>
          <a:xfrm>
            <a:off x="9971315" y="3372440"/>
            <a:ext cx="2441898" cy="726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chemeClr val="tx2"/>
                </a:solidFill>
              </a:rPr>
              <a:t>Properties of </a:t>
            </a:r>
            <a:r>
              <a:rPr lang="en-US" b="1">
                <a:solidFill>
                  <a:schemeClr val="tx2"/>
                </a:solidFill>
              </a:rPr>
              <a:t>SystemDataType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B7D2D17-BFAC-F95C-AB87-8BEACDCF89A8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858000" y="3608615"/>
            <a:ext cx="3113315" cy="1179593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C45CFE-2630-08FE-3BCE-6287E5531C44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8537510" y="3440081"/>
            <a:ext cx="1433805" cy="161535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49535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2B8187-8035-B136-ADF0-DDE93238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SystemDataType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757629-B4DD-A0F5-03F2-E4A55545F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32" y="1247003"/>
            <a:ext cx="3648584" cy="5534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1054F1-C7BA-AEFF-2B1F-980102FC9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942" y="1218424"/>
            <a:ext cx="3391373" cy="55633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0B3D3C-0671-82A0-A500-C48508C3820E}"/>
              </a:ext>
            </a:extLst>
          </p:cNvPr>
          <p:cNvSpPr/>
          <p:nvPr/>
        </p:nvSpPr>
        <p:spPr>
          <a:xfrm>
            <a:off x="725233" y="2006600"/>
            <a:ext cx="2946400" cy="23114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0498CE-343D-CD89-516C-D0C78E71AEF9}"/>
              </a:ext>
            </a:extLst>
          </p:cNvPr>
          <p:cNvSpPr txBox="1"/>
          <p:nvPr/>
        </p:nvSpPr>
        <p:spPr>
          <a:xfrm>
            <a:off x="4037580" y="2006599"/>
            <a:ext cx="2556329" cy="6609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B050"/>
                </a:solidFill>
              </a:rPr>
              <a:t>Properties of ListColumn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01B4BC-DF39-8C1B-1D34-70A40498A2D6}"/>
              </a:ext>
            </a:extLst>
          </p:cNvPr>
          <p:cNvSpPr/>
          <p:nvPr/>
        </p:nvSpPr>
        <p:spPr>
          <a:xfrm>
            <a:off x="4061927" y="3787014"/>
            <a:ext cx="2034073" cy="3265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dirty="0" err="1">
                <a:solidFill>
                  <a:schemeClr val="bg1"/>
                </a:solidFill>
              </a:rPr>
              <a:t>SystemDataType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85E211-DA17-5A95-4BB3-634F39D0BCED}"/>
              </a:ext>
            </a:extLst>
          </p:cNvPr>
          <p:cNvSpPr/>
          <p:nvPr/>
        </p:nvSpPr>
        <p:spPr>
          <a:xfrm>
            <a:off x="769683" y="3644900"/>
            <a:ext cx="2857500" cy="6108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31C0BD-3C57-7D9F-7791-E40E01B37A51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3627183" y="3950300"/>
            <a:ext cx="434744" cy="0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F9691D4-966A-9889-6E32-23D0D772D661}"/>
              </a:ext>
            </a:extLst>
          </p:cNvPr>
          <p:cNvSpPr/>
          <p:nvPr/>
        </p:nvSpPr>
        <p:spPr>
          <a:xfrm>
            <a:off x="8644428" y="2362199"/>
            <a:ext cx="2946400" cy="350157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7DBF32-B781-EEDF-8359-FB3287931D59}"/>
              </a:ext>
            </a:extLst>
          </p:cNvPr>
          <p:cNvSpPr/>
          <p:nvPr/>
        </p:nvSpPr>
        <p:spPr>
          <a:xfrm>
            <a:off x="6758565" y="3035293"/>
            <a:ext cx="1432066" cy="320528"/>
          </a:xfrm>
          <a:prstGeom prst="rect">
            <a:avLst/>
          </a:prstGeom>
          <a:solidFill>
            <a:srgbClr val="005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KeySetting</a:t>
            </a: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88E82B6-5F23-BA60-338A-CDF6F7AF0C38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8190631" y="3165328"/>
            <a:ext cx="474610" cy="30229"/>
          </a:xfrm>
          <a:prstGeom prst="straightConnector1">
            <a:avLst/>
          </a:prstGeom>
          <a:ln w="9525">
            <a:solidFill>
              <a:srgbClr val="0046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6858677-BA7A-0C6E-A687-DB642E03E163}"/>
              </a:ext>
            </a:extLst>
          </p:cNvPr>
          <p:cNvSpPr txBox="1"/>
          <p:nvPr/>
        </p:nvSpPr>
        <p:spPr>
          <a:xfrm>
            <a:off x="4251083" y="4628640"/>
            <a:ext cx="4055204" cy="32052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600"/>
              <a:t>1 SystemDataType has many KeySetting</a:t>
            </a:r>
            <a:endParaRPr lang="en-US" sz="1600" dirty="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7E6F6F-0E49-840C-6555-2C4EE8EF549D}"/>
              </a:ext>
            </a:extLst>
          </p:cNvPr>
          <p:cNvSpPr/>
          <p:nvPr/>
        </p:nvSpPr>
        <p:spPr>
          <a:xfrm>
            <a:off x="4038173" y="5024153"/>
            <a:ext cx="1578856" cy="3265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</a:rPr>
              <a:t>SystemDataType</a:t>
            </a: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B06AEA6-CA3D-5540-A374-1F742D1A0304}"/>
              </a:ext>
            </a:extLst>
          </p:cNvPr>
          <p:cNvSpPr/>
          <p:nvPr/>
        </p:nvSpPr>
        <p:spPr>
          <a:xfrm>
            <a:off x="6574973" y="5024153"/>
            <a:ext cx="1080172" cy="320528"/>
          </a:xfrm>
          <a:prstGeom prst="rect">
            <a:avLst/>
          </a:prstGeom>
          <a:solidFill>
            <a:srgbClr val="005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</a:rPr>
              <a:t>KeySetting</a:t>
            </a:r>
            <a:endParaRPr lang="en-US" sz="1400" dirty="0" err="1">
              <a:solidFill>
                <a:schemeClr val="bg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65136C2-7B3A-65AF-628D-88639F394CA9}"/>
              </a:ext>
            </a:extLst>
          </p:cNvPr>
          <p:cNvCxnSpPr>
            <a:stCxn id="35" idx="3"/>
            <a:endCxn id="36" idx="1"/>
          </p:cNvCxnSpPr>
          <p:nvPr/>
        </p:nvCxnSpPr>
        <p:spPr>
          <a:xfrm flipV="1">
            <a:off x="5617029" y="5184417"/>
            <a:ext cx="957944" cy="3022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F939ED4-9134-AF27-B034-1EF3E0A2A4AC}"/>
              </a:ext>
            </a:extLst>
          </p:cNvPr>
          <p:cNvSpPr/>
          <p:nvPr/>
        </p:nvSpPr>
        <p:spPr>
          <a:xfrm>
            <a:off x="6727373" y="5176553"/>
            <a:ext cx="1080172" cy="320528"/>
          </a:xfrm>
          <a:prstGeom prst="rect">
            <a:avLst/>
          </a:prstGeom>
          <a:solidFill>
            <a:srgbClr val="005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</a:rPr>
              <a:t>KeySetting</a:t>
            </a: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B6C34B7-31D1-4D08-2FBC-C2864AE012DE}"/>
              </a:ext>
            </a:extLst>
          </p:cNvPr>
          <p:cNvSpPr/>
          <p:nvPr/>
        </p:nvSpPr>
        <p:spPr>
          <a:xfrm>
            <a:off x="6879773" y="5328953"/>
            <a:ext cx="1080172" cy="320528"/>
          </a:xfrm>
          <a:prstGeom prst="rect">
            <a:avLst/>
          </a:prstGeom>
          <a:solidFill>
            <a:srgbClr val="005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</a:rPr>
              <a:t>KeySetting</a:t>
            </a:r>
            <a:endParaRPr lang="en-US" sz="14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26087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47A57C-3ADE-18B4-F923-A2258B472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KeySetting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CEFAA5-F359-7E29-C55C-B4C61D1D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1098000"/>
            <a:ext cx="3496163" cy="55538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46F9B4-4F98-5A1D-C56A-1F446AE53096}"/>
              </a:ext>
            </a:extLst>
          </p:cNvPr>
          <p:cNvSpPr/>
          <p:nvPr/>
        </p:nvSpPr>
        <p:spPr>
          <a:xfrm>
            <a:off x="798286" y="3730171"/>
            <a:ext cx="2873828" cy="711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16681-BC7C-8ADA-A9EB-22874F3CE76B}"/>
              </a:ext>
            </a:extLst>
          </p:cNvPr>
          <p:cNvSpPr/>
          <p:nvPr/>
        </p:nvSpPr>
        <p:spPr>
          <a:xfrm>
            <a:off x="798286" y="2196000"/>
            <a:ext cx="2873828" cy="711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4F226C-D9F3-514A-76C1-1FD3F300F5B6}"/>
              </a:ext>
            </a:extLst>
          </p:cNvPr>
          <p:cNvSpPr/>
          <p:nvPr/>
        </p:nvSpPr>
        <p:spPr>
          <a:xfrm>
            <a:off x="798286" y="5154724"/>
            <a:ext cx="2873828" cy="605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975D1F-CBFE-B120-3EF9-0FC2C16C3A08}"/>
              </a:ext>
            </a:extLst>
          </p:cNvPr>
          <p:cNvSpPr txBox="1"/>
          <p:nvPr/>
        </p:nvSpPr>
        <p:spPr>
          <a:xfrm>
            <a:off x="4499427" y="1201770"/>
            <a:ext cx="6883202" cy="44522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KeySetting has many “ValueType” as “ Text, Number, Boolean,…”.</a:t>
            </a:r>
            <a:endParaRPr lang="en-US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B827E-50FC-9BA3-3F0F-467CA63668E3}"/>
              </a:ext>
            </a:extLst>
          </p:cNvPr>
          <p:cNvSpPr txBox="1"/>
          <p:nvPr/>
        </p:nvSpPr>
        <p:spPr>
          <a:xfrm>
            <a:off x="4860506" y="5234747"/>
            <a:ext cx="3764413" cy="44522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chemeClr val="tx2"/>
                </a:solidFill>
              </a:rPr>
              <a:t>1 KeySetting has 1 ValueType</a:t>
            </a:r>
            <a:endParaRPr lang="en-US" dirty="0" err="1">
              <a:solidFill>
                <a:schemeClr val="tx2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AACCF6-D365-4A9B-4B4C-E2B5978D0575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3672114" y="5457362"/>
            <a:ext cx="1188392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18722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C2F076-DEE3-4400-13C2-4A09760A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SystemDataType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1D1C4-BBA3-A22E-9656-9360688E0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1098000"/>
            <a:ext cx="2991267" cy="5458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02392F-5DA5-A5A0-3D4B-915D11DF5A99}"/>
              </a:ext>
            </a:extLst>
          </p:cNvPr>
          <p:cNvSpPr/>
          <p:nvPr/>
        </p:nvSpPr>
        <p:spPr>
          <a:xfrm>
            <a:off x="431999" y="2278743"/>
            <a:ext cx="2991267" cy="1857828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849F05-DFBA-5F42-98B0-90F108C813B4}"/>
              </a:ext>
            </a:extLst>
          </p:cNvPr>
          <p:cNvSpPr/>
          <p:nvPr/>
        </p:nvSpPr>
        <p:spPr>
          <a:xfrm>
            <a:off x="3759200" y="1145661"/>
            <a:ext cx="2133600" cy="5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ListColumnChoice</a:t>
            </a: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F1DF47-0093-53D4-A4DE-CCEBD72C866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321666" y="1399661"/>
            <a:ext cx="437534" cy="879082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718C0A-E403-2661-7CA6-47DDB0A077BC}"/>
              </a:ext>
            </a:extLst>
          </p:cNvPr>
          <p:cNvSpPr txBox="1"/>
          <p:nvPr/>
        </p:nvSpPr>
        <p:spPr>
          <a:xfrm>
            <a:off x="4499428" y="2035629"/>
            <a:ext cx="5849257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b="1">
                <a:solidFill>
                  <a:srgbClr val="00B050"/>
                </a:solidFill>
              </a:rPr>
              <a:t>A ListColumn </a:t>
            </a:r>
            <a:r>
              <a:rPr lang="en-US"/>
              <a:t>with a SystemDataType of Choice </a:t>
            </a:r>
          </a:p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will have one or more associated </a:t>
            </a:r>
            <a:r>
              <a:rPr lang="en-US" b="1">
                <a:solidFill>
                  <a:schemeClr val="tx2"/>
                </a:solidFill>
              </a:rPr>
              <a:t>ListColumnChoice</a:t>
            </a:r>
            <a:r>
              <a:rPr lang="en-US"/>
              <a:t> entries.</a:t>
            </a:r>
            <a:endParaRPr lang="en-US" dirty="0" err="1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92513C6-007F-C239-A6B9-9D57356E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428" y="3012204"/>
            <a:ext cx="5934903" cy="31246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40E1393-1385-3005-10AA-89E4955C5B5F}"/>
              </a:ext>
            </a:extLst>
          </p:cNvPr>
          <p:cNvSpPr/>
          <p:nvPr/>
        </p:nvSpPr>
        <p:spPr>
          <a:xfrm>
            <a:off x="9004041" y="2979058"/>
            <a:ext cx="1344644" cy="177955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5BB4A34-9ABF-9683-8E3A-608C7182F5BA}"/>
              </a:ext>
            </a:extLst>
          </p:cNvPr>
          <p:cNvSpPr/>
          <p:nvPr/>
        </p:nvSpPr>
        <p:spPr>
          <a:xfrm>
            <a:off x="9106678" y="4820786"/>
            <a:ext cx="1242007" cy="1188127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09757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E7BB2F4-31D9-DBF1-95AC-E2542BC6A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1098000"/>
            <a:ext cx="7211431" cy="496321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D50CB61-94AE-F265-33FC-D5270A217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Mind map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BDE7DB-16DE-0CF7-ED8E-39D844063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355" y="1242537"/>
            <a:ext cx="5881646" cy="2563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2E3DF9-53A6-2E1C-296E-90299F016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609" y="5419782"/>
            <a:ext cx="2353003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5508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63B1F-A783-F478-2FD3-616AD9401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38E30F-B7D4-348B-E407-8D53B63AB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1098000"/>
            <a:ext cx="7211431" cy="496321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BB9ED0-13F8-0103-F544-64ECAE27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Mind map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B7378-C2FA-A8CF-FB99-939A0936A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241" y="1536539"/>
            <a:ext cx="5858693" cy="18195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B9FCA3-7115-F3C4-F41A-34573ABE4547}"/>
              </a:ext>
            </a:extLst>
          </p:cNvPr>
          <p:cNvSpPr/>
          <p:nvPr/>
        </p:nvSpPr>
        <p:spPr>
          <a:xfrm>
            <a:off x="5723241" y="1536539"/>
            <a:ext cx="5858693" cy="46021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31F3D-3E01-F6AD-63B3-D2486109CD9D}"/>
              </a:ext>
            </a:extLst>
          </p:cNvPr>
          <p:cNvSpPr txBox="1"/>
          <p:nvPr/>
        </p:nvSpPr>
        <p:spPr>
          <a:xfrm>
            <a:off x="5723241" y="1172645"/>
            <a:ext cx="5249559" cy="28924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1 </a:t>
            </a:r>
            <a:r>
              <a:rPr lang="en-US" b="1">
                <a:solidFill>
                  <a:schemeClr val="tx2"/>
                </a:solidFill>
              </a:rPr>
              <a:t>ListDynamicColumn</a:t>
            </a:r>
            <a:r>
              <a:rPr lang="en-US"/>
              <a:t> has 1 </a:t>
            </a:r>
            <a:r>
              <a:rPr lang="en-US" b="1">
                <a:solidFill>
                  <a:srgbClr val="0CE6CF"/>
                </a:solidFill>
              </a:rPr>
              <a:t>SystemDataType</a:t>
            </a:r>
            <a:endParaRPr lang="en-US" b="1" dirty="0" err="1">
              <a:solidFill>
                <a:srgbClr val="0CE6C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98E74E-FF5B-5134-ECC4-041A14D9E272}"/>
              </a:ext>
            </a:extLst>
          </p:cNvPr>
          <p:cNvSpPr/>
          <p:nvPr/>
        </p:nvSpPr>
        <p:spPr>
          <a:xfrm>
            <a:off x="6096000" y="2071396"/>
            <a:ext cx="1940768" cy="3172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7AD140-BEEB-4EBA-F828-BD2E84F9FF2C}"/>
              </a:ext>
            </a:extLst>
          </p:cNvPr>
          <p:cNvSpPr/>
          <p:nvPr/>
        </p:nvSpPr>
        <p:spPr>
          <a:xfrm>
            <a:off x="9181322" y="2065175"/>
            <a:ext cx="1137610" cy="3172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0B1320-800A-8FED-7918-655A409065C4}"/>
              </a:ext>
            </a:extLst>
          </p:cNvPr>
          <p:cNvSpPr/>
          <p:nvPr/>
        </p:nvSpPr>
        <p:spPr>
          <a:xfrm>
            <a:off x="10378027" y="2065175"/>
            <a:ext cx="985935" cy="3172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30E371-BE8D-8A4D-8246-8A152D55005A}"/>
              </a:ext>
            </a:extLst>
          </p:cNvPr>
          <p:cNvSpPr/>
          <p:nvPr/>
        </p:nvSpPr>
        <p:spPr>
          <a:xfrm>
            <a:off x="9060024" y="1536539"/>
            <a:ext cx="1258908" cy="1819529"/>
          </a:xfrm>
          <a:prstGeom prst="rect">
            <a:avLst/>
          </a:prstGeom>
          <a:noFill/>
          <a:ln w="38100">
            <a:solidFill>
              <a:srgbClr val="0CE6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2BA06-515B-493C-13CF-D1C833B08187}"/>
              </a:ext>
            </a:extLst>
          </p:cNvPr>
          <p:cNvSpPr txBox="1"/>
          <p:nvPr/>
        </p:nvSpPr>
        <p:spPr>
          <a:xfrm>
            <a:off x="5723241" y="3506835"/>
            <a:ext cx="5858692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b="1">
                <a:solidFill>
                  <a:srgbClr val="00B050"/>
                </a:solidFill>
              </a:rPr>
              <a:t>The value of a ListColumnValue </a:t>
            </a:r>
            <a:r>
              <a:rPr lang="en-US"/>
              <a:t>is determined based </a:t>
            </a:r>
          </a:p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on </a:t>
            </a:r>
            <a:r>
              <a:rPr lang="en-US" b="1">
                <a:solidFill>
                  <a:srgbClr val="0CE6CF"/>
                </a:solidFill>
              </a:rPr>
              <a:t>the value of its associated SystemDataType</a:t>
            </a:r>
            <a:endParaRPr lang="en-US" b="1" dirty="0" err="1">
              <a:solidFill>
                <a:srgbClr val="0CE6CF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782CB2-87A5-AF1C-7EA9-7488DF331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241" y="5452403"/>
            <a:ext cx="2353003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5369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4239E-9ED6-9ADE-D9AB-489761C89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CFFF78-C039-D372-D59D-447617C9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Mind map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9D7D76-E6F3-7306-DF01-1BCA0502F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570" y="1470277"/>
            <a:ext cx="6438283" cy="20870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B1130E-A958-30FE-4717-CFA8C4C62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15" y="1098000"/>
            <a:ext cx="2198448" cy="33323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33C9CA-3233-715E-7BA1-EB96AFAE7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136" y="1024057"/>
            <a:ext cx="2198448" cy="344136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42DF5E2-776E-A7B2-88E0-795FAC1AE589}"/>
              </a:ext>
            </a:extLst>
          </p:cNvPr>
          <p:cNvSpPr/>
          <p:nvPr/>
        </p:nvSpPr>
        <p:spPr>
          <a:xfrm>
            <a:off x="323927" y="1825928"/>
            <a:ext cx="2331224" cy="263949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B96FC5-7B54-AD74-816B-7AD7AC8EE3ED}"/>
              </a:ext>
            </a:extLst>
          </p:cNvPr>
          <p:cNvSpPr/>
          <p:nvPr/>
        </p:nvSpPr>
        <p:spPr>
          <a:xfrm>
            <a:off x="2861058" y="1297192"/>
            <a:ext cx="2331224" cy="316822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356425-2351-9D47-2165-2E525015DF8A}"/>
              </a:ext>
            </a:extLst>
          </p:cNvPr>
          <p:cNvSpPr txBox="1"/>
          <p:nvPr/>
        </p:nvSpPr>
        <p:spPr>
          <a:xfrm>
            <a:off x="323927" y="4736145"/>
            <a:ext cx="11115404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b="1"/>
              <a:t>The DataTypeSettingKey </a:t>
            </a:r>
            <a:r>
              <a:rPr lang="en-US"/>
              <a:t>table defines how many </a:t>
            </a:r>
            <a:r>
              <a:rPr lang="en-US" b="1">
                <a:solidFill>
                  <a:srgbClr val="FFC000"/>
                </a:solidFill>
              </a:rPr>
              <a:t>KeySettings</a:t>
            </a:r>
            <a:r>
              <a:rPr lang="en-US"/>
              <a:t> are associated with each </a:t>
            </a:r>
            <a:r>
              <a:rPr lang="en-US" b="1">
                <a:solidFill>
                  <a:srgbClr val="0CE6CF"/>
                </a:solidFill>
              </a:rPr>
              <a:t>SystemDataType</a:t>
            </a:r>
            <a:endParaRPr lang="en-US" b="1" dirty="0" err="1">
              <a:solidFill>
                <a:srgbClr val="0CE6C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795EC-3891-052D-390B-852B7050E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831" y="2955548"/>
            <a:ext cx="2271292" cy="41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9336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97CB4-D32F-DF4B-AD9F-94F8676E9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606EF5-8FE1-8FBD-66B4-42818B9D3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 map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1698DF-8B6D-A8B1-D018-C0D96BBC6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05" y="1057418"/>
            <a:ext cx="2198448" cy="34413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0477F4-69C2-BFFF-BFBB-E9AF68C8AE4F}"/>
              </a:ext>
            </a:extLst>
          </p:cNvPr>
          <p:cNvSpPr/>
          <p:nvPr/>
        </p:nvSpPr>
        <p:spPr>
          <a:xfrm>
            <a:off x="323927" y="1834170"/>
            <a:ext cx="2423168" cy="47605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F90D6E-BED7-8B0A-9D98-3CB7EC7D5FF8}"/>
              </a:ext>
            </a:extLst>
          </p:cNvPr>
          <p:cNvSpPr txBox="1"/>
          <p:nvPr/>
        </p:nvSpPr>
        <p:spPr>
          <a:xfrm>
            <a:off x="323927" y="4736144"/>
            <a:ext cx="11330008" cy="117946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39800"/>
                </a:solidFill>
              </a:rPr>
              <a:t>The KeySetting </a:t>
            </a:r>
            <a:r>
              <a:rPr lang="en-US">
                <a:solidFill>
                  <a:srgbClr val="F39800"/>
                </a:solidFill>
              </a:rPr>
              <a:t>table </a:t>
            </a:r>
            <a:r>
              <a:rPr lang="en-US"/>
              <a:t>defines </a:t>
            </a:r>
            <a:r>
              <a:rPr lang="en-US" b="1"/>
              <a:t>the ValueType </a:t>
            </a:r>
            <a:r>
              <a:rPr lang="en-US"/>
              <a:t>for </a:t>
            </a:r>
            <a:r>
              <a:rPr lang="en-US" b="1"/>
              <a:t>each setting key</a:t>
            </a:r>
            <a:r>
              <a:rPr lang="en-US"/>
              <a:t>.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/>
              <a:t>The ListColumnSettingValue </a:t>
            </a:r>
            <a:r>
              <a:rPr lang="en-US"/>
              <a:t>table records the actual values assigned to </a:t>
            </a:r>
            <a:r>
              <a:rPr lang="en-US" b="1"/>
              <a:t>each KeySetting</a:t>
            </a:r>
            <a:r>
              <a:rPr lang="en-US"/>
              <a:t> for a given </a:t>
            </a:r>
          </a:p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ListDynamicColumn</a:t>
            </a:r>
            <a:r>
              <a:rPr lang="en-US"/>
              <a:t>, based on its </a:t>
            </a:r>
            <a:r>
              <a:rPr lang="en-US" b="1">
                <a:solidFill>
                  <a:srgbClr val="0CE6CF"/>
                </a:solidFill>
              </a:rPr>
              <a:t>SystemDataType</a:t>
            </a:r>
            <a:r>
              <a:rPr lang="en-US"/>
              <a:t>.</a:t>
            </a:r>
            <a:endParaRPr lang="en-US" dirty="0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958B7F-A490-7963-93DE-B349E34057A4}"/>
              </a:ext>
            </a:extLst>
          </p:cNvPr>
          <p:cNvSpPr/>
          <p:nvPr/>
        </p:nvSpPr>
        <p:spPr>
          <a:xfrm>
            <a:off x="323927" y="2986305"/>
            <a:ext cx="2423168" cy="47605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89DAD6-D14D-57DF-4EAC-907401C5BD2B}"/>
              </a:ext>
            </a:extLst>
          </p:cNvPr>
          <p:cNvSpPr/>
          <p:nvPr/>
        </p:nvSpPr>
        <p:spPr>
          <a:xfrm>
            <a:off x="323927" y="4022722"/>
            <a:ext cx="2423168" cy="47605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C59AC3-E089-681A-F694-0E8CE4756F68}"/>
              </a:ext>
            </a:extLst>
          </p:cNvPr>
          <p:cNvSpPr txBox="1"/>
          <p:nvPr/>
        </p:nvSpPr>
        <p:spPr>
          <a:xfrm>
            <a:off x="3020941" y="1470277"/>
            <a:ext cx="2340741" cy="195872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KeySetting. ValueType: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/>
              <a:t>Text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/>
              <a:t>Number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/>
              <a:t>Boolean</a:t>
            </a:r>
          </a:p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endParaRPr lang="en-US" dirty="0" err="1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970D0E-8C0C-C992-3079-0C1C246BD97F}"/>
              </a:ext>
            </a:extLst>
          </p:cNvPr>
          <p:cNvCxnSpPr>
            <a:stCxn id="19" idx="3"/>
          </p:cNvCxnSpPr>
          <p:nvPr/>
        </p:nvCxnSpPr>
        <p:spPr>
          <a:xfrm flipV="1">
            <a:off x="2747095" y="2072198"/>
            <a:ext cx="273846" cy="1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E171A6-CD9F-8535-EA72-5D91D1C89D14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 flipV="1">
            <a:off x="2747095" y="2449639"/>
            <a:ext cx="273846" cy="774695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68C209A-1B51-F9C6-B8D6-77F3B21F2DD4}"/>
              </a:ext>
            </a:extLst>
          </p:cNvPr>
          <p:cNvCxnSpPr>
            <a:stCxn id="24" idx="3"/>
          </p:cNvCxnSpPr>
          <p:nvPr/>
        </p:nvCxnSpPr>
        <p:spPr>
          <a:xfrm flipV="1">
            <a:off x="2747095" y="2864498"/>
            <a:ext cx="273846" cy="1396253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E1B3BDB-8270-325D-D410-4E38F1FBCA2F}"/>
              </a:ext>
            </a:extLst>
          </p:cNvPr>
          <p:cNvSpPr/>
          <p:nvPr/>
        </p:nvSpPr>
        <p:spPr>
          <a:xfrm>
            <a:off x="3130583" y="4056416"/>
            <a:ext cx="3452328" cy="4420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sz="1400">
                <a:solidFill>
                  <a:schemeClr val="tx1"/>
                </a:solidFill>
              </a:rPr>
              <a:t>ListColumnSettingValue.KeyValue: False</a:t>
            </a:r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03ED6D-DFCF-5AD4-9183-F65B5446001D}"/>
              </a:ext>
            </a:extLst>
          </p:cNvPr>
          <p:cNvSpPr/>
          <p:nvPr/>
        </p:nvSpPr>
        <p:spPr>
          <a:xfrm>
            <a:off x="3130583" y="3573269"/>
            <a:ext cx="3452328" cy="4420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sz="1400">
                <a:solidFill>
                  <a:schemeClr val="tx1"/>
                </a:solidFill>
              </a:rPr>
              <a:t>ListColumnSettingValue.KeyValue: 255</a:t>
            </a:r>
            <a:endParaRPr 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868EE27-5CFB-8D55-2AA0-BCE344506A73}"/>
              </a:ext>
            </a:extLst>
          </p:cNvPr>
          <p:cNvCxnSpPr>
            <a:cxnSpLocks/>
            <a:stCxn id="23" idx="3"/>
            <a:endCxn id="38" idx="1"/>
          </p:cNvCxnSpPr>
          <p:nvPr/>
        </p:nvCxnSpPr>
        <p:spPr>
          <a:xfrm>
            <a:off x="2747095" y="3224334"/>
            <a:ext cx="383488" cy="56995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5CE1AE-F6B1-2FF7-2E3A-3B442876F8A8}"/>
              </a:ext>
            </a:extLst>
          </p:cNvPr>
          <p:cNvCxnSpPr>
            <a:cxnSpLocks/>
            <a:stCxn id="24" idx="3"/>
            <a:endCxn id="37" idx="1"/>
          </p:cNvCxnSpPr>
          <p:nvPr/>
        </p:nvCxnSpPr>
        <p:spPr>
          <a:xfrm>
            <a:off x="2747095" y="4260751"/>
            <a:ext cx="383488" cy="1668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E587CC9F-B0A7-5405-49B7-DE61791B8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170" y="1098000"/>
            <a:ext cx="6178817" cy="19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115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2188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bbv Software Services AG  |  </a:t>
            </a:r>
            <a:r>
              <a:rPr lang="en-CH"/>
              <a:t>Date</a:t>
            </a:r>
            <a:r>
              <a:rPr lang="en-US"/>
              <a:t>: 21/07/2025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Presentation on MS Lists Functionalities</a:t>
            </a:r>
            <a:endParaRPr lang="en-GB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E1D9879-ECA6-411C-4BF9-8FBE4684D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35" y="730713"/>
            <a:ext cx="5131493" cy="5913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BBFE42-386A-6FA4-A60A-72D734A7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497" y="647172"/>
            <a:ext cx="4442845" cy="5997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D2CAB1-C38B-77C9-9C20-E4F4C308098F}"/>
              </a:ext>
            </a:extLst>
          </p:cNvPr>
          <p:cNvSpPr txBox="1">
            <a:spLocks/>
          </p:cNvSpPr>
          <p:nvPr/>
        </p:nvSpPr>
        <p:spPr>
          <a:xfrm>
            <a:off x="10640396" y="1870904"/>
            <a:ext cx="116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ShareLink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4BB0FF-E946-526C-575E-CDFE1F3450C4}"/>
              </a:ext>
            </a:extLst>
          </p:cNvPr>
          <p:cNvSpPr/>
          <p:nvPr/>
        </p:nvSpPr>
        <p:spPr>
          <a:xfrm>
            <a:off x="6403368" y="1613201"/>
            <a:ext cx="4121343" cy="986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DE890-0BC2-1F5C-1AD5-531D56349ACD}"/>
              </a:ext>
            </a:extLst>
          </p:cNvPr>
          <p:cNvSpPr txBox="1">
            <a:spLocks/>
          </p:cNvSpPr>
          <p:nvPr/>
        </p:nvSpPr>
        <p:spPr>
          <a:xfrm>
            <a:off x="9235440" y="5001599"/>
            <a:ext cx="236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ShareLinkUserAccess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98B8A2-B9CF-B9E9-2153-9C4A706EB297}"/>
              </a:ext>
            </a:extLst>
          </p:cNvPr>
          <p:cNvSpPr/>
          <p:nvPr/>
        </p:nvSpPr>
        <p:spPr>
          <a:xfrm>
            <a:off x="3485381" y="790245"/>
            <a:ext cx="2443760" cy="615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6DD1D5-94E9-74C3-2CA3-A7A6B6FC97F3}"/>
              </a:ext>
            </a:extLst>
          </p:cNvPr>
          <p:cNvSpPr/>
          <p:nvPr/>
        </p:nvSpPr>
        <p:spPr>
          <a:xfrm>
            <a:off x="6855210" y="4751624"/>
            <a:ext cx="2326890" cy="986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D026F30-E309-2E49-AB60-959E3BB2D59C}"/>
              </a:ext>
            </a:extLst>
          </p:cNvPr>
          <p:cNvSpPr txBox="1">
            <a:spLocks/>
          </p:cNvSpPr>
          <p:nvPr/>
        </p:nvSpPr>
        <p:spPr>
          <a:xfrm>
            <a:off x="431999" y="181713"/>
            <a:ext cx="9720000" cy="109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ShareLink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742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900FC2-E60B-DFE4-9433-CC97C669C24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481" y="430461"/>
            <a:ext cx="4568474" cy="59970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D2CAB1-C38B-77C9-9C20-E4F4C308098F}"/>
              </a:ext>
            </a:extLst>
          </p:cNvPr>
          <p:cNvSpPr txBox="1"/>
          <p:nvPr/>
        </p:nvSpPr>
        <p:spPr>
          <a:xfrm>
            <a:off x="8554930" y="2501899"/>
            <a:ext cx="1717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ShareLink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55E3D2-E7D9-328B-654D-F4391CCB74B3}"/>
              </a:ext>
            </a:extLst>
          </p:cNvPr>
          <p:cNvSpPr/>
          <p:nvPr/>
        </p:nvSpPr>
        <p:spPr>
          <a:xfrm>
            <a:off x="3669175" y="555585"/>
            <a:ext cx="4386805" cy="5185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361621-DB43-ABC5-66E1-E1210A60DA9F}"/>
              </a:ext>
            </a:extLst>
          </p:cNvPr>
          <p:cNvSpPr/>
          <p:nvPr/>
        </p:nvSpPr>
        <p:spPr>
          <a:xfrm>
            <a:off x="3780499" y="2285642"/>
            <a:ext cx="3453421" cy="57947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28361-C59C-69FE-3C5B-C0FFD4FF4865}"/>
              </a:ext>
            </a:extLst>
          </p:cNvPr>
          <p:cNvSpPr txBox="1"/>
          <p:nvPr/>
        </p:nvSpPr>
        <p:spPr>
          <a:xfrm>
            <a:off x="4919381" y="2550138"/>
            <a:ext cx="2224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2">
                    <a:lumMod val="75000"/>
                    <a:lumOff val="25000"/>
                  </a:schemeClr>
                </a:solidFill>
              </a:rPr>
              <a:t>ListMemberPermission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DB92F3-078B-A3DE-7302-217C47439291}"/>
              </a:ext>
            </a:extLst>
          </p:cNvPr>
          <p:cNvSpPr/>
          <p:nvPr/>
        </p:nvSpPr>
        <p:spPr>
          <a:xfrm>
            <a:off x="3717994" y="1605101"/>
            <a:ext cx="3578429" cy="19405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B40C76-9FBF-5B6A-6C3B-C4D75B64B7F6}"/>
              </a:ext>
            </a:extLst>
          </p:cNvPr>
          <p:cNvSpPr txBox="1"/>
          <p:nvPr/>
        </p:nvSpPr>
        <p:spPr>
          <a:xfrm>
            <a:off x="6031576" y="2987683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C000"/>
                </a:solidFill>
              </a:rPr>
              <a:t>Scope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19CD6F9-8409-69A9-CCB0-10F4DB1332C0}"/>
              </a:ext>
            </a:extLst>
          </p:cNvPr>
          <p:cNvSpPr txBox="1">
            <a:spLocks/>
          </p:cNvSpPr>
          <p:nvPr/>
        </p:nvSpPr>
        <p:spPr>
          <a:xfrm>
            <a:off x="431999" y="298372"/>
            <a:ext cx="9720000" cy="109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ShareLink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84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4A11AD-BF1D-F31C-4766-E03B4EC5F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80" y="518706"/>
            <a:ext cx="5658640" cy="5820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F2E7EE-D433-BC3E-F17B-F75B7040E86C}"/>
              </a:ext>
            </a:extLst>
          </p:cNvPr>
          <p:cNvSpPr/>
          <p:nvPr/>
        </p:nvSpPr>
        <p:spPr>
          <a:xfrm>
            <a:off x="5495730" y="3060441"/>
            <a:ext cx="3032449" cy="3209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C268F4-8E4F-33FA-AA64-5AB1838BB827}"/>
              </a:ext>
            </a:extLst>
          </p:cNvPr>
          <p:cNvSpPr txBox="1"/>
          <p:nvPr/>
        </p:nvSpPr>
        <p:spPr>
          <a:xfrm>
            <a:off x="8925320" y="4295974"/>
            <a:ext cx="129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Permission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25312A-52EE-84F5-3043-B915FBD2F6B6}"/>
              </a:ext>
            </a:extLst>
          </p:cNvPr>
          <p:cNvSpPr/>
          <p:nvPr/>
        </p:nvSpPr>
        <p:spPr>
          <a:xfrm>
            <a:off x="3334138" y="1682621"/>
            <a:ext cx="3032449" cy="948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866B5E-2085-B8BD-5D31-EFB500AF8293}"/>
              </a:ext>
            </a:extLst>
          </p:cNvPr>
          <p:cNvSpPr txBox="1"/>
          <p:nvPr/>
        </p:nvSpPr>
        <p:spPr>
          <a:xfrm>
            <a:off x="775405" y="1890981"/>
            <a:ext cx="236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ShareLinkUserAccess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6E385AF-6411-F9FC-B1C4-A97686CC495C}"/>
              </a:ext>
            </a:extLst>
          </p:cNvPr>
          <p:cNvSpPr txBox="1">
            <a:spLocks/>
          </p:cNvSpPr>
          <p:nvPr/>
        </p:nvSpPr>
        <p:spPr>
          <a:xfrm>
            <a:off x="431999" y="298372"/>
            <a:ext cx="9720000" cy="109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ShareLink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041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7C094-745B-76C0-0FE4-EA69BE8EA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FBA9D8-68A9-2EEC-57B4-F18E828220F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" b="534"/>
          <a:stretch/>
        </p:blipFill>
        <p:spPr>
          <a:xfrm>
            <a:off x="0" y="1098246"/>
            <a:ext cx="12192000" cy="5759507"/>
          </a:xfr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0448BBF-0904-B366-F422-AF7E647EF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TrashItem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4080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9620E-C2AF-7A49-1D1D-203479D7D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C0A5419-4236-D031-3FC2-22CF5C1B9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TrashItem</a:t>
            </a:r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932198-B3F2-03CB-82EC-D5C28E0FA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00" y="1619250"/>
            <a:ext cx="4838700" cy="5238750"/>
          </a:xfrm>
          <a:prstGeom prst="rect">
            <a:avLst/>
          </a:prstGeom>
        </p:spPr>
      </p:pic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F7351B-672E-E9A8-9EC0-9B2842E721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603" t="-2" r="-64603"/>
          <a:stretch>
            <a:fillRect/>
          </a:stretch>
        </p:blipFill>
        <p:spPr>
          <a:xfrm>
            <a:off x="0" y="1098000"/>
            <a:ext cx="12192000" cy="5760000"/>
          </a:xfrm>
        </p:spPr>
      </p:pic>
    </p:spTree>
    <p:extLst>
      <p:ext uri="{BB962C8B-B14F-4D97-AF65-F5344CB8AC3E}">
        <p14:creationId xmlns:p14="http://schemas.microsoft.com/office/powerpoint/2010/main" val="4087501139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9547A3-B6B8-D1B2-4B70-ECCFC7D84E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Account</a:t>
            </a:r>
          </a:p>
          <a:p>
            <a:r>
              <a:rPr lang="en-US"/>
              <a:t>Workspace</a:t>
            </a:r>
          </a:p>
          <a:p>
            <a:r>
              <a:rPr lang="en-US"/>
              <a:t>FavoriteList</a:t>
            </a:r>
          </a:p>
          <a:p>
            <a:r>
              <a:rPr lang="en-US"/>
              <a:t>ShareList</a:t>
            </a:r>
          </a:p>
          <a:p>
            <a:r>
              <a:rPr lang="en-US"/>
              <a:t>List Member Permission</a:t>
            </a:r>
          </a:p>
          <a:p>
            <a:r>
              <a:rPr lang="en-US"/>
              <a:t>Trash</a:t>
            </a:r>
          </a:p>
          <a:p>
            <a:r>
              <a:rPr lang="en-US"/>
              <a:t>Activity</a:t>
            </a:r>
          </a:p>
          <a:p>
            <a:r>
              <a:rPr lang="en-US"/>
              <a:t>ChangeLog</a:t>
            </a:r>
          </a:p>
          <a:p>
            <a:r>
              <a:rPr lang="en-US"/>
              <a:t>Comment</a:t>
            </a:r>
          </a:p>
          <a:p>
            <a:r>
              <a:rPr lang="en-US"/>
              <a:t>Notifications</a:t>
            </a:r>
          </a:p>
          <a:p>
            <a:r>
              <a:rPr lang="en-US"/>
              <a:t>Permission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9F804C-F97A-C070-71C6-F68D205DB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Structure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070D1E-6228-1677-760F-A19D08CBD7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  <a:p>
            <a:r>
              <a:rPr lang="en-US" dirty="0" err="1"/>
              <a:t>ListView</a:t>
            </a:r>
            <a:endParaRPr lang="en-US" dirty="0"/>
          </a:p>
          <a:p>
            <a:r>
              <a:rPr lang="en-US" dirty="0" err="1"/>
              <a:t>ListViewSettingValue</a:t>
            </a:r>
            <a:endParaRPr lang="en-US" dirty="0"/>
          </a:p>
          <a:p>
            <a:r>
              <a:rPr lang="en-US" dirty="0" err="1"/>
              <a:t>DynamicCol</a:t>
            </a:r>
            <a:endParaRPr lang="en-US" dirty="0"/>
          </a:p>
          <a:p>
            <a:r>
              <a:rPr lang="en-US" dirty="0" err="1"/>
              <a:t>ListColValue</a:t>
            </a:r>
            <a:endParaRPr lang="en-US" dirty="0"/>
          </a:p>
          <a:p>
            <a:r>
              <a:rPr lang="en-US" dirty="0" err="1"/>
              <a:t>ListRow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045EEC-71B6-8549-066A-A3E37864A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ViewType</a:t>
            </a:r>
          </a:p>
          <a:p>
            <a:r>
              <a:rPr lang="en-US"/>
              <a:t>DataType</a:t>
            </a:r>
          </a:p>
          <a:p>
            <a:r>
              <a:rPr lang="en-US"/>
              <a:t>KeySetting</a:t>
            </a:r>
          </a:p>
          <a:p>
            <a:r>
              <a:rPr lang="en-US"/>
              <a:t>File Attachment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5984E4F-1CD6-2389-FE90-9B4C122914B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600" y="1522336"/>
            <a:ext cx="3488400" cy="338554"/>
          </a:xfrm>
        </p:spPr>
        <p:txBody>
          <a:bodyPr/>
          <a:lstStyle/>
          <a:p>
            <a:r>
              <a:rPr lang="en-US"/>
              <a:t>Main Features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0A44A58-33D7-AE3F-6492-035A1311AE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51600" y="1530000"/>
            <a:ext cx="3920400" cy="338554"/>
          </a:xfrm>
        </p:spPr>
        <p:txBody>
          <a:bodyPr/>
          <a:lstStyle/>
          <a:p>
            <a:r>
              <a:rPr lang="en-US"/>
              <a:t>List Management Features</a:t>
            </a:r>
          </a:p>
        </p:txBody>
      </p:sp>
    </p:spTree>
    <p:extLst>
      <p:ext uri="{BB962C8B-B14F-4D97-AF65-F5344CB8AC3E}">
        <p14:creationId xmlns:p14="http://schemas.microsoft.com/office/powerpoint/2010/main" val="5263582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88FEC-547A-F886-5341-4632BEE9C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35B0710-24D8-DC02-9718-E3525B6238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86104D1-D77D-CE1F-4037-4178E97343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37852E1-03D2-E167-C0F0-7FEF22D92F8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81795E-264E-8AED-C6F8-535F5F376F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Writing SQL Queries Based on MS Lists UI</a:t>
            </a:r>
          </a:p>
        </p:txBody>
      </p:sp>
    </p:spTree>
    <p:extLst>
      <p:ext uri="{BB962C8B-B14F-4D97-AF65-F5344CB8AC3E}">
        <p14:creationId xmlns:p14="http://schemas.microsoft.com/office/powerpoint/2010/main" val="2943414122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C043E-9842-8587-EDA4-93C77567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CB15BF5-0CB2-32A3-19A0-22FE6199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Dashboard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0917F7-4305-BF5C-E923-C4DD8AACE13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2" b="18935"/>
          <a:stretch>
            <a:fillRect/>
          </a:stretch>
        </p:blipFill>
        <p:spPr>
          <a:xfrm>
            <a:off x="1661619" y="1098000"/>
            <a:ext cx="8868761" cy="418996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CC32EE-680B-AB4A-48FA-22E8AB139E6A}"/>
              </a:ext>
            </a:extLst>
          </p:cNvPr>
          <p:cNvSpPr txBox="1"/>
          <p:nvPr/>
        </p:nvSpPr>
        <p:spPr>
          <a:xfrm>
            <a:off x="1283238" y="5287966"/>
            <a:ext cx="9878699" cy="12891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/>
              <a:t> 1. Display all lists that the logged-in user created or were shared with them</a:t>
            </a:r>
          </a:p>
          <a:p>
            <a:r>
              <a:rPr lang="en-US"/>
              <a:t> 2. Display all lists that the logged-in user created</a:t>
            </a:r>
          </a:p>
          <a:p>
            <a:r>
              <a:rPr lang="en-US"/>
              <a:t> 3. Display information of the logged-in user</a:t>
            </a:r>
          </a:p>
          <a:p>
            <a:r>
              <a:rPr lang="en-US"/>
              <a:t> 4. Display favorite lists of the logged-in user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50184185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C80B5-3B18-3849-E8BE-09AC3FA61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4CC8E23-A7EE-7489-3558-81DD6F48E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Dashboard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A81726-6078-34F1-68D8-4434BB8C6A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2" b="18935"/>
          <a:stretch>
            <a:fillRect/>
          </a:stretch>
        </p:blipFill>
        <p:spPr>
          <a:xfrm>
            <a:off x="222850" y="1684626"/>
            <a:ext cx="7121847" cy="336465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BB624E-71D0-79F6-E4E9-F8E418F3871A}"/>
              </a:ext>
            </a:extLst>
          </p:cNvPr>
          <p:cNvSpPr txBox="1"/>
          <p:nvPr/>
        </p:nvSpPr>
        <p:spPr>
          <a:xfrm>
            <a:off x="7607365" y="1286419"/>
            <a:ext cx="4644675" cy="5309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@UserId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DISTINCT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	l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.*,</a:t>
            </a:r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lmp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HighestPermissionCode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	lmp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GrantedByAccountId </a:t>
            </a: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List l</a:t>
            </a:r>
          </a:p>
          <a:p>
            <a:pPr>
              <a:lnSpc>
                <a:spcPct val="150000"/>
              </a:lnSpc>
            </a:pPr>
            <a:r>
              <a:rPr lang="vi-VN" sz="180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vi-VN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vi-VN" sz="180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vi-VN" sz="1800">
                <a:solidFill>
                  <a:srgbClr val="000000"/>
                </a:solidFill>
                <a:latin typeface="Consolas" panose="020B0609020204030204" pitchFamily="49" charset="0"/>
              </a:rPr>
              <a:t> ListMemberPermission lmp </a:t>
            </a:r>
            <a:r>
              <a:rPr lang="vi-VN" sz="180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vi-VN" sz="1800">
                <a:solidFill>
                  <a:srgbClr val="000000"/>
                </a:solidFill>
                <a:latin typeface="Consolas" panose="020B0609020204030204" pitchFamily="49" charset="0"/>
              </a:rPr>
              <a:t> l</a:t>
            </a:r>
            <a:r>
              <a:rPr lang="vi-VN" sz="180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vi-VN" sz="1800">
                <a:solidFill>
                  <a:srgbClr val="000000"/>
                </a:solidFill>
                <a:latin typeface="Consolas" panose="020B0609020204030204" pitchFamily="49" charset="0"/>
              </a:rPr>
              <a:t>Id </a:t>
            </a:r>
            <a:r>
              <a:rPr lang="vi-VN" sz="180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vi-VN" sz="1800">
                <a:solidFill>
                  <a:srgbClr val="000000"/>
                </a:solidFill>
                <a:latin typeface="Consolas" panose="020B0609020204030204" pitchFamily="49" charset="0"/>
              </a:rPr>
              <a:t> lmp</a:t>
            </a:r>
            <a:r>
              <a:rPr lang="vi-VN" sz="180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vi-VN" sz="1800">
                <a:solidFill>
                  <a:srgbClr val="000000"/>
                </a:solidFill>
                <a:latin typeface="Consolas" panose="020B0609020204030204" pitchFamily="49" charset="0"/>
              </a:rPr>
              <a:t>ListId </a:t>
            </a:r>
            <a:r>
              <a:rPr lang="vi-VN" sz="180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vi-VN" sz="1800">
                <a:solidFill>
                  <a:srgbClr val="000000"/>
                </a:solidFill>
                <a:latin typeface="Consolas" panose="020B0609020204030204" pitchFamily="49" charset="0"/>
              </a:rPr>
              <a:t> lmp</a:t>
            </a:r>
            <a:r>
              <a:rPr lang="vi-VN" sz="180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vi-VN" sz="1800">
                <a:solidFill>
                  <a:srgbClr val="000000"/>
                </a:solidFill>
                <a:latin typeface="Consolas" panose="020B0609020204030204" pitchFamily="49" charset="0"/>
              </a:rPr>
              <a:t>AccountId </a:t>
            </a:r>
            <a:r>
              <a:rPr lang="vi-VN" sz="180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vi-VN" sz="1800">
                <a:solidFill>
                  <a:srgbClr val="000000"/>
                </a:solidFill>
                <a:latin typeface="Consolas" panose="020B0609020204030204" pitchFamily="49" charset="0"/>
              </a:rPr>
              <a:t> @UserId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CreatedBy 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@UserId </a:t>
            </a: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OR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lmp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ListStatus 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FF0000"/>
                </a:solidFill>
                <a:latin typeface="Consolas" panose="020B0609020204030204" pitchFamily="49" charset="0"/>
              </a:rPr>
              <a:t>'Active'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8979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E5244-A703-74CA-503B-8326B06D2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18F96AB-3037-BAED-101E-8B3D55C62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D02ED-3616-5EA2-5FDC-6FD11CE0E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8" y="1098000"/>
            <a:ext cx="6309447" cy="4814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5627C6-029C-6D5A-EA8E-C439C4369756}"/>
              </a:ext>
            </a:extLst>
          </p:cNvPr>
          <p:cNvSpPr txBox="1"/>
          <p:nvPr/>
        </p:nvSpPr>
        <p:spPr>
          <a:xfrm>
            <a:off x="6741445" y="1098000"/>
            <a:ext cx="4602457" cy="5450284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r>
              <a:rPr lang="en-US" b="1"/>
              <a:t>Display information of the logged-in user</a:t>
            </a:r>
          </a:p>
          <a:p>
            <a:endParaRPr lang="en-US"/>
          </a:p>
          <a:p>
            <a:r>
              <a:rPr lang="en-US"/>
              <a:t>DECLARE @UserId INT = 2;</a:t>
            </a:r>
          </a:p>
          <a:p>
            <a:pPr>
              <a:lnSpc>
                <a:spcPct val="150000"/>
              </a:lnSpc>
            </a:pPr>
            <a:r>
              <a:rPr lang="en-US"/>
              <a:t>SELECT </a:t>
            </a:r>
          </a:p>
          <a:p>
            <a:pPr>
              <a:lnSpc>
                <a:spcPct val="150000"/>
              </a:lnSpc>
            </a:pPr>
            <a:r>
              <a:rPr lang="en-US"/>
              <a:t>    	a.Id,</a:t>
            </a:r>
          </a:p>
          <a:p>
            <a:pPr>
              <a:lnSpc>
                <a:spcPct val="150000"/>
              </a:lnSpc>
            </a:pPr>
            <a:r>
              <a:rPr lang="en-US"/>
              <a:t>    	a.FirstName,</a:t>
            </a:r>
          </a:p>
          <a:p>
            <a:pPr>
              <a:lnSpc>
                <a:spcPct val="150000"/>
              </a:lnSpc>
            </a:pPr>
            <a:r>
              <a:rPr lang="en-US"/>
              <a:t>	a.LastName,</a:t>
            </a:r>
          </a:p>
          <a:p>
            <a:pPr>
              <a:lnSpc>
                <a:spcPct val="150000"/>
              </a:lnSpc>
            </a:pPr>
            <a:r>
              <a:rPr lang="en-US"/>
              <a:t>	a.Avatar,</a:t>
            </a:r>
          </a:p>
          <a:p>
            <a:pPr>
              <a:lnSpc>
                <a:spcPct val="150000"/>
              </a:lnSpc>
            </a:pPr>
            <a:r>
              <a:rPr lang="en-US"/>
              <a:t>    	a.Email,</a:t>
            </a:r>
          </a:p>
          <a:p>
            <a:pPr>
              <a:lnSpc>
                <a:spcPct val="150000"/>
              </a:lnSpc>
            </a:pPr>
            <a:r>
              <a:rPr lang="en-US"/>
              <a:t>	a.Company,</a:t>
            </a:r>
          </a:p>
          <a:p>
            <a:pPr>
              <a:lnSpc>
                <a:spcPct val="150000"/>
              </a:lnSpc>
            </a:pPr>
            <a:r>
              <a:rPr lang="en-US"/>
              <a:t>    	a.AccountStatus</a:t>
            </a:r>
          </a:p>
          <a:p>
            <a:pPr>
              <a:lnSpc>
                <a:spcPct val="150000"/>
              </a:lnSpc>
            </a:pPr>
            <a:r>
              <a:rPr lang="en-US"/>
              <a:t>FROM Account a</a:t>
            </a:r>
          </a:p>
          <a:p>
            <a:pPr>
              <a:lnSpc>
                <a:spcPct val="150000"/>
              </a:lnSpc>
            </a:pPr>
            <a:r>
              <a:rPr lang="en-US"/>
              <a:t>WHERE a.Id = @UserId;</a:t>
            </a:r>
          </a:p>
          <a:p>
            <a:pPr>
              <a:lnSpc>
                <a:spcPct val="150000"/>
              </a:lnSpc>
            </a:pPr>
            <a:r>
              <a:rPr lang="en-US"/>
              <a:t>GO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89682897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561E403-33F7-B94A-DE82-295AC6F21A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5" r="15853"/>
          <a:stretch/>
        </p:blipFill>
        <p:spPr>
          <a:xfrm>
            <a:off x="6096000" y="1098000"/>
            <a:ext cx="6096000" cy="5760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E50F8-6089-8B05-8B3F-8F26994E4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1555665"/>
            <a:ext cx="5232000" cy="4896000"/>
          </a:xfrm>
        </p:spPr>
        <p:txBody>
          <a:bodyPr/>
          <a:lstStyle/>
          <a:p>
            <a:r>
              <a:rPr lang="en-US"/>
              <a:t>Introduction</a:t>
            </a:r>
          </a:p>
          <a:p>
            <a:r>
              <a:rPr lang="en-US"/>
              <a:t>Key Functionalities of MS Lists</a:t>
            </a:r>
          </a:p>
          <a:p>
            <a:r>
              <a:rPr lang="en-US"/>
              <a:t>Analyzing UI to Define Entities</a:t>
            </a:r>
          </a:p>
          <a:p>
            <a:r>
              <a:rPr lang="en-US"/>
              <a:t>Writing SQL Queries Based on MS Lists UI</a:t>
            </a:r>
          </a:p>
          <a:p>
            <a:r>
              <a:rPr lang="en-US"/>
              <a:t>Database Structure</a:t>
            </a:r>
          </a:p>
          <a:p>
            <a:r>
              <a:rPr lang="en-US"/>
              <a:t>Example data</a:t>
            </a:r>
          </a:p>
          <a:p>
            <a:r>
              <a:rPr lang="en-US"/>
              <a:t>Q&amp;A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823D42-BBCC-FF67-3367-1A97BAB8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5981048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FE379-63C1-7E4C-6DAF-DCD6C4A8F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E4B6A0-FCBD-66A5-A5B9-603609CD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ListType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892552-60A3-055C-DD1D-7536E3575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1592072"/>
            <a:ext cx="7399395" cy="2641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607D7-AC1C-D10C-4593-AEB272556BE2}"/>
              </a:ext>
            </a:extLst>
          </p:cNvPr>
          <p:cNvSpPr txBox="1"/>
          <p:nvPr/>
        </p:nvSpPr>
        <p:spPr>
          <a:xfrm>
            <a:off x="8056916" y="1673188"/>
            <a:ext cx="4729936" cy="264130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Display all list types for selection</a:t>
            </a:r>
            <a:br>
              <a:rPr lang="en-US" b="1"/>
            </a:br>
            <a:br>
              <a:rPr lang="en-US"/>
            </a:br>
            <a:r>
              <a:rPr lang="en-US"/>
              <a:t>SELECT </a:t>
            </a:r>
          </a:p>
          <a:p>
            <a:pPr>
              <a:lnSpc>
                <a:spcPct val="150000"/>
              </a:lnSpc>
            </a:pPr>
            <a:r>
              <a:rPr lang="en-US"/>
              <a:t>    Id,</a:t>
            </a:r>
          </a:p>
          <a:p>
            <a:pPr>
              <a:lnSpc>
                <a:spcPct val="150000"/>
              </a:lnSpc>
            </a:pPr>
            <a:r>
              <a:rPr lang="en-US"/>
              <a:t>    Title,</a:t>
            </a:r>
          </a:p>
          <a:p>
            <a:pPr>
              <a:lnSpc>
                <a:spcPct val="150000"/>
              </a:lnSpc>
            </a:pPr>
            <a:r>
              <a:rPr lang="en-US"/>
              <a:t>    ListTypeDescription,</a:t>
            </a:r>
          </a:p>
          <a:p>
            <a:pPr>
              <a:lnSpc>
                <a:spcPct val="150000"/>
              </a:lnSpc>
            </a:pPr>
            <a:r>
              <a:rPr lang="en-US"/>
              <a:t>    HeaderImage</a:t>
            </a:r>
          </a:p>
          <a:p>
            <a:pPr>
              <a:lnSpc>
                <a:spcPct val="150000"/>
              </a:lnSpc>
            </a:pPr>
            <a:r>
              <a:rPr lang="en-US"/>
              <a:t>FROM ListType</a:t>
            </a:r>
          </a:p>
          <a:p>
            <a:pPr>
              <a:lnSpc>
                <a:spcPct val="150000"/>
              </a:lnSpc>
            </a:pPr>
            <a:r>
              <a:rPr lang="en-US"/>
              <a:t>ORDER BY Title;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914455698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A91A8-2025-5429-1BF1-D52651EB6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D84BB4-0806-559F-201F-5C0784151C5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5" b="20714"/>
          <a:stretch>
            <a:fillRect/>
          </a:stretch>
        </p:blipFill>
        <p:spPr>
          <a:xfrm>
            <a:off x="191749" y="1348723"/>
            <a:ext cx="7182445" cy="3393287"/>
          </a:xfr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02A6F20-2EC6-2F6B-D1B3-F4620F9C8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ListType</a:t>
            </a:r>
            <a:r>
              <a:rPr lang="en-US" dirty="0"/>
              <a:t>, List &amp; Workspace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38F0E4-C26E-2223-8D8F-E324F5415861}"/>
              </a:ext>
            </a:extLst>
          </p:cNvPr>
          <p:cNvSpPr txBox="1"/>
          <p:nvPr/>
        </p:nvSpPr>
        <p:spPr>
          <a:xfrm>
            <a:off x="7683909" y="1224115"/>
            <a:ext cx="4085304" cy="393781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Display information of the selected l</a:t>
            </a:r>
          </a:p>
          <a:p>
            <a:pPr>
              <a:lnSpc>
                <a:spcPct val="150000"/>
              </a:lnSpc>
            </a:pPr>
            <a:r>
              <a:rPr lang="en-US" b="1"/>
              <a:t>ist type by the user</a:t>
            </a:r>
            <a:br>
              <a:rPr lang="en-US" b="1"/>
            </a:br>
            <a:r>
              <a:rPr lang="en-US"/>
              <a:t>DECLARE @ListTypeId INT = 3; </a:t>
            </a:r>
          </a:p>
          <a:p>
            <a:pPr>
              <a:lnSpc>
                <a:spcPct val="150000"/>
              </a:lnSpc>
            </a:pPr>
            <a:r>
              <a:rPr lang="en-US"/>
              <a:t>SELECT </a:t>
            </a:r>
          </a:p>
          <a:p>
            <a:pPr>
              <a:lnSpc>
                <a:spcPct val="150000"/>
              </a:lnSpc>
            </a:pPr>
            <a:r>
              <a:rPr lang="en-US"/>
              <a:t>    Id,</a:t>
            </a:r>
          </a:p>
          <a:p>
            <a:pPr>
              <a:lnSpc>
                <a:spcPct val="150000"/>
              </a:lnSpc>
            </a:pPr>
            <a:r>
              <a:rPr lang="en-US"/>
              <a:t>    Title,</a:t>
            </a:r>
          </a:p>
          <a:p>
            <a:pPr>
              <a:lnSpc>
                <a:spcPct val="150000"/>
              </a:lnSpc>
            </a:pPr>
            <a:r>
              <a:rPr lang="en-US"/>
              <a:t>    Icon,</a:t>
            </a:r>
          </a:p>
          <a:p>
            <a:pPr>
              <a:lnSpc>
                <a:spcPct val="150000"/>
              </a:lnSpc>
            </a:pPr>
            <a:r>
              <a:rPr lang="en-US"/>
              <a:t>    ListTypeDescription,</a:t>
            </a:r>
          </a:p>
          <a:p>
            <a:pPr>
              <a:lnSpc>
                <a:spcPct val="150000"/>
              </a:lnSpc>
            </a:pPr>
            <a:r>
              <a:rPr lang="en-US"/>
              <a:t>    HeaderImage</a:t>
            </a:r>
          </a:p>
          <a:p>
            <a:pPr>
              <a:lnSpc>
                <a:spcPct val="150000"/>
              </a:lnSpc>
            </a:pPr>
            <a:r>
              <a:rPr lang="en-US"/>
              <a:t>FROM ListType</a:t>
            </a:r>
          </a:p>
          <a:p>
            <a:pPr>
              <a:lnSpc>
                <a:spcPct val="150000"/>
              </a:lnSpc>
            </a:pPr>
            <a:r>
              <a:rPr lang="en-US"/>
              <a:t>WHERE Id = @ListTypeId;</a:t>
            </a:r>
          </a:p>
          <a:p>
            <a:pPr>
              <a:lnSpc>
                <a:spcPct val="150000"/>
              </a:lnSpc>
            </a:pPr>
            <a:r>
              <a:rPr lang="en-US"/>
              <a:t>GO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915672494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2854F-A4C4-3573-3F87-2CA5EEFDD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FC791A-AB7A-8CF1-BAD9-E7F4CCF4EB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7" t="14755" r="-4465" b="13188"/>
          <a:stretch>
            <a:fillRect/>
          </a:stretch>
        </p:blipFill>
        <p:spPr>
          <a:xfrm>
            <a:off x="0" y="1098300"/>
            <a:ext cx="12192000" cy="5759400"/>
          </a:xfr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88CFB3E-3864-BCDB-12A4-698C416A4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ListTemplate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415984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B962-CD83-F9AD-9205-F1AE564FF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AF02C7-16CE-3E91-9545-F05C3BABBFA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10" t="9891" r="-8110" b="12775"/>
          <a:stretch>
            <a:fillRect/>
          </a:stretch>
        </p:blipFill>
        <p:spPr>
          <a:xfrm>
            <a:off x="20" y="1098000"/>
            <a:ext cx="12191980" cy="5760000"/>
          </a:xfr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35ABC9B-3F41-A84A-A17C-232538E4C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ListTemplate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52199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A4E15-F68B-4216-A34A-1F944E62C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1917B46-6C47-1F81-14FB-EF4E45A9CB5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35B0710-24D8-DC02-9718-E3525B623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577DFDC-03BD-A44A-700F-8DC9613BD0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DB78D31-F6DF-98EE-1787-33F13AC6F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194945870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734B99-4DB1-3DE2-B140-CCDBEFB5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Workspace &amp; List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D718C-5C01-F2CA-7E07-BD09796A9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04" y="2557148"/>
            <a:ext cx="11323591" cy="248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33021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56B5D-A8E1-553F-2AC2-4ADA4B017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565A97-1E7A-D7FB-B751-FA6D56E1A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Columns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6FA37-02BC-097C-190E-0E811F291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9" y="1098000"/>
            <a:ext cx="11349708" cy="553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57114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EA0F2-3EDB-688E-5D3E-010572FB9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6C873-609D-7DF4-EC79-5CFCEC27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8965F6-E58A-81F8-4913-FA2722A92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336" y="1414181"/>
            <a:ext cx="7897327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56536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38981-4ADD-A16C-2BFF-E4D22A3A9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86104D1-D77D-CE1F-4037-4178E97343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18B968-C584-8DAD-AD19-51B0EF322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9CF10AE-B8B3-FBBE-C190-E7EF3D60A2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101F208-9544-ECFF-5047-8AF5DBF78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Example data</a:t>
            </a:r>
          </a:p>
        </p:txBody>
      </p:sp>
    </p:spTree>
    <p:extLst>
      <p:ext uri="{BB962C8B-B14F-4D97-AF65-F5344CB8AC3E}">
        <p14:creationId xmlns:p14="http://schemas.microsoft.com/office/powerpoint/2010/main" val="1128519656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7BA4A-2527-68D2-62C6-B27988A00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724E8D0-37C1-FC57-8B4E-77F88D64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 – Account, Workspace &amp; List</a:t>
            </a:r>
          </a:p>
        </p:txBody>
      </p:sp>
      <p:pic>
        <p:nvPicPr>
          <p:cNvPr id="7" name="Picture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DA9037-ACD0-8B27-1741-9DD97958AB3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44" t="-17479" r="-1933" b="-16551"/>
          <a:stretch>
            <a:fillRect/>
          </a:stretch>
        </p:blipFill>
        <p:spPr>
          <a:xfrm>
            <a:off x="0" y="1098000"/>
            <a:ext cx="12192000" cy="5760000"/>
          </a:xfrm>
        </p:spPr>
      </p:pic>
    </p:spTree>
    <p:extLst>
      <p:ext uri="{BB962C8B-B14F-4D97-AF65-F5344CB8AC3E}">
        <p14:creationId xmlns:p14="http://schemas.microsoft.com/office/powerpoint/2010/main" val="297307399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74289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What is MS Lists?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Introduction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70EED-D75B-0149-00F9-E523EAD39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4CEA7D4-68D6-534B-57C3-4140E8EC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 – List, </a:t>
            </a:r>
            <a:r>
              <a:rPr lang="en-US" dirty="0" err="1"/>
              <a:t>ListType</a:t>
            </a:r>
            <a:r>
              <a:rPr lang="en-US" dirty="0"/>
              <a:t> &amp; </a:t>
            </a:r>
            <a:r>
              <a:rPr lang="en-US" dirty="0" err="1"/>
              <a:t>ListTemplate</a:t>
            </a:r>
            <a:endParaRPr lang="en-US" dirty="0"/>
          </a:p>
        </p:txBody>
      </p:sp>
      <p:pic>
        <p:nvPicPr>
          <p:cNvPr id="5" name="Picture Placeholder 4" descr="A list of tasks on a white sheet&#10;&#10;AI-generated content may be incorrect.">
            <a:extLst>
              <a:ext uri="{FF2B5EF4-FFF2-40B4-BE49-F238E27FC236}">
                <a16:creationId xmlns:a16="http://schemas.microsoft.com/office/drawing/2014/main" id="{BB1D2762-882D-996A-420C-30E479188D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3" t="-2996" r="-3717" b="-27958"/>
          <a:stretch>
            <a:fillRect/>
          </a:stretch>
        </p:blipFill>
        <p:spPr>
          <a:xfrm>
            <a:off x="0" y="1098000"/>
            <a:ext cx="12192000" cy="5760000"/>
          </a:xfrm>
        </p:spPr>
      </p:pic>
    </p:spTree>
    <p:extLst>
      <p:ext uri="{BB962C8B-B14F-4D97-AF65-F5344CB8AC3E}">
        <p14:creationId xmlns:p14="http://schemas.microsoft.com/office/powerpoint/2010/main" val="879517112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CA5CD-778C-15A0-381B-6EC83ED3D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A769E39-6B28-6485-0413-F08796C7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 – List &amp; View</a:t>
            </a:r>
          </a:p>
        </p:txBody>
      </p:sp>
      <p:pic>
        <p:nvPicPr>
          <p:cNvPr id="13" name="Picture Placeholder 12" descr="A screenshot of a document&#10;&#10;AI-generated content may be incorrect.">
            <a:extLst>
              <a:ext uri="{FF2B5EF4-FFF2-40B4-BE49-F238E27FC236}">
                <a16:creationId xmlns:a16="http://schemas.microsoft.com/office/drawing/2014/main" id="{80401554-1F82-00A7-7271-B5B330FA429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46" r="-8846"/>
          <a:stretch>
            <a:fillRect/>
          </a:stretch>
        </p:blipFill>
        <p:spPr>
          <a:xfrm>
            <a:off x="0" y="1098000"/>
            <a:ext cx="12192000" cy="5760000"/>
          </a:xfrm>
        </p:spPr>
      </p:pic>
    </p:spTree>
    <p:extLst>
      <p:ext uri="{BB962C8B-B14F-4D97-AF65-F5344CB8AC3E}">
        <p14:creationId xmlns:p14="http://schemas.microsoft.com/office/powerpoint/2010/main" val="192068933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4CFEFAB-96BE-82CA-F1A3-86685B26F2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690" b="1690"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ED88D5B-D5CD-8AB1-751D-C4CDEEFB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Data – Custom Columns</a:t>
            </a:r>
          </a:p>
        </p:txBody>
      </p:sp>
    </p:spTree>
    <p:extLst>
      <p:ext uri="{BB962C8B-B14F-4D97-AF65-F5344CB8AC3E}">
        <p14:creationId xmlns:p14="http://schemas.microsoft.com/office/powerpoint/2010/main" val="2486310623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20C84-4C97-B6D0-72EF-725FE71F7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526F6E6-D768-E3B6-109B-916BBE0A84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650" r="650"/>
          <a:stretch/>
        </p:blipFill>
        <p:spPr>
          <a:xfrm>
            <a:off x="431999" y="1098304"/>
            <a:ext cx="6096000" cy="5759392"/>
          </a:xfr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7BAB09E-7780-AC5D-27FA-FC12FDC7D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Example Data – Custom Columns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126702-0133-728E-0CAD-EE3DF6A82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995" y="1108988"/>
            <a:ext cx="4344006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65059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68BCB1-B134-2D15-D639-9CB9923A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Data – Custom Columns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36DC03-EDDF-B223-D0C9-FE195C2E0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527" y="1514778"/>
            <a:ext cx="5953724" cy="2070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ED3276-20D6-C2EB-45FC-658ACF4C4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49" y="1514778"/>
            <a:ext cx="1839882" cy="1786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FC5609-641A-5060-FFD1-0148ACA9F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49" y="4239871"/>
            <a:ext cx="7278771" cy="207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60628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D57F26-19F3-4579-8A24-83EED4CB7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Data – Custom Columns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2691DA-FBFD-22F5-89DF-4A5E6A7B2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579" y="1592382"/>
            <a:ext cx="4859022" cy="29501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D3D530-8C59-785C-BB8D-213A4877D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8" y="1592382"/>
            <a:ext cx="6396795" cy="295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63551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2C0CE-CDB1-08BB-B16F-AF2BF3EA2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CA1406-6830-0610-97D2-7E42788F3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Data – Custom Columns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A82C9-0125-2C5A-CFAA-1C6C0454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1440900"/>
            <a:ext cx="6483151" cy="2763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B8D940-0CEC-630F-0E65-A8BBDA884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603" y="4488000"/>
            <a:ext cx="6147543" cy="185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4735C3-2812-CB4E-C88F-DB2F90B64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374" y="2724052"/>
            <a:ext cx="2276793" cy="7049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F6E4D2-2DD5-B833-7D9C-A031C1871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9374" y="1287043"/>
            <a:ext cx="2781688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17866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026B4-25F6-3B27-8E14-D737CB2FA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E4EB8E-D518-3DDF-0386-EDABE24AF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Data – Custom 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4343F-9D6B-6C80-1C5C-26E001311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18" y="1098000"/>
            <a:ext cx="2953162" cy="5391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430CA6-FCB4-7A9E-FA40-00EA4A98E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399" y="1098000"/>
            <a:ext cx="5734850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29310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12F20-68EE-0389-BA78-100B7F657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647938-ACAC-E604-8541-382A6EE5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Data – Custom Columns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8ACEE-6D95-22E8-15F3-55426919D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665" y="1517271"/>
            <a:ext cx="6282336" cy="2185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9C33F9-1540-41F5-63FB-16BC1A883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98" y="1517271"/>
            <a:ext cx="1969081" cy="19117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C4A489-2F7C-0CD7-6738-EE1A75A98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98" y="4121703"/>
            <a:ext cx="6330539" cy="218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29428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8BEDC-568D-0EE5-7DEB-9803D95AD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0DAD2A-83D9-E3C9-92D2-342647268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Data – Custom 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4D239-42AA-52B7-EA1A-67A67A87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445" y="4360811"/>
            <a:ext cx="5358755" cy="2281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DC1F12-244F-C1B9-3F0B-414E4F764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9" y="1429061"/>
            <a:ext cx="7497221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737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9F1D8E-5CD6-669B-488D-B0394463E63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4559" t="-5617" r="31079" b="-2491"/>
          <a:stretch>
            <a:fillRect/>
          </a:stretch>
        </p:blipFill>
        <p:spPr>
          <a:xfrm>
            <a:off x="6096000" y="1098000"/>
            <a:ext cx="6096000" cy="5760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9E7B5-BDF1-4F3B-5DC4-0AD36B611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1"/>
              <a:t>MS List</a:t>
            </a:r>
            <a:r>
              <a:rPr lang="en-US"/>
              <a:t> is a tool for managing structured lists of data, similar to a simple database or table.</a:t>
            </a:r>
            <a:br>
              <a:rPr lang="en-US"/>
            </a:br>
            <a:r>
              <a:rPr lang="en-US"/>
              <a:t>It allows users to create, view, and manage information in a clear and organized way.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1DB2E-AD64-0680-8783-D12FD58E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What is Microsoft Lists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96EED-E4A7-AF91-27B1-EB89B3B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9916608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83385-DD69-B7BD-E2B6-0A242990CC3A}"/>
              </a:ext>
            </a:extLst>
          </p:cNvPr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CC62CD-ACBD-AFB8-0A0A-39B03DAA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bbv template EN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9EDA6E7-CE36-4AD9-EDBC-9B63C56CC212}"/>
              </a:ext>
            </a:extLst>
          </p:cNvPr>
          <p:cNvSpPr txBox="1">
            <a:spLocks/>
          </p:cNvSpPr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>
                <a:solidFill>
                  <a:schemeClr val="tx1"/>
                </a:solidFill>
              </a:rPr>
              <a:t>Style guide</a:t>
            </a:r>
          </a:p>
        </p:txBody>
      </p:sp>
    </p:spTree>
    <p:extLst>
      <p:ext uri="{BB962C8B-B14F-4D97-AF65-F5344CB8AC3E}">
        <p14:creationId xmlns:p14="http://schemas.microsoft.com/office/powerpoint/2010/main" val="929431184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5C9D08D-C681-621B-6D02-D7C86EB2F5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7574407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5C9D08D-C681-621B-6D02-D7C86EB2F5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21FF8F91-8C3E-7BFB-9163-B0E6EABC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noProof="0" dirty="0"/>
              <a:t>Working area</a:t>
            </a:r>
            <a:r>
              <a:rPr lang="en-GB" noProof="0"/>
              <a:t>, </a:t>
            </a:r>
            <a:r>
              <a:rPr lang="en-GB"/>
              <a:t>g</a:t>
            </a:r>
            <a:r>
              <a:rPr lang="en-GB" noProof="0"/>
              <a:t>uides &amp; ruler</a:t>
            </a:r>
            <a:endParaRPr lang="en-GB" noProof="0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A859A658-FA2C-441F-9AC0-F0763B21CF9F}"/>
              </a:ext>
            </a:extLst>
          </p:cNvPr>
          <p:cNvSpPr txBox="1">
            <a:spLocks/>
          </p:cNvSpPr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144000" tIns="144000" rIns="96000" bIns="192000" rtlCol="0" anchor="t" anchorCtr="0">
            <a:noAutofit/>
          </a:bodyPr>
          <a:lstStyle>
            <a:lvl1pPr marL="269081" indent="-26908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Font typeface="Arial" panose="020B0604020202020204" pitchFamily="34" charset="0"/>
              <a:buChar char="&gt;"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972" indent="-26789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&gt;"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272" indent="-27027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SzPct val="150000"/>
              <a:buFontTx/>
              <a:buBlip>
                <a:blip r:embed="rId6"/>
              </a:buBlip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b="1" kern="600" cap="none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kern="600" spc="3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defTabSz="914377">
              <a:spcAft>
                <a:spcPts val="1600"/>
              </a:spcAft>
            </a:pPr>
            <a:r>
              <a:rPr lang="en-GB" sz="2133" b="1" kern="1200" spc="40">
                <a:solidFill>
                  <a:schemeClr val="bg1"/>
                </a:solidFill>
                <a:cs typeface="Arial" panose="020B0604020202020204" pitchFamily="34" charset="0"/>
              </a:rPr>
              <a:t>Working area</a:t>
            </a:r>
          </a:p>
          <a:p>
            <a:pPr lvl="3" defTabSz="914377">
              <a:spcAft>
                <a:spcPts val="1600"/>
              </a:spcAft>
            </a:pP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Depending </a:t>
            </a:r>
            <a:r>
              <a:rPr lang="en-GB" sz="1600" spc="0" dirty="0">
                <a:solidFill>
                  <a:schemeClr val="bg1"/>
                </a:solidFill>
                <a:cs typeface="Arial" panose="020B0604020202020204" pitchFamily="34" charset="0"/>
              </a:rPr>
              <a:t>on the slide, a single-column layout, a 2-column or </a:t>
            </a: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3-column layout </a:t>
            </a:r>
            <a:r>
              <a:rPr lang="en-GB" sz="1600" spc="0" dirty="0">
                <a:solidFill>
                  <a:schemeClr val="bg1"/>
                </a:solidFill>
                <a:cs typeface="Arial" panose="020B0604020202020204" pitchFamily="34" charset="0"/>
              </a:rPr>
              <a:t>is </a:t>
            </a: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used.</a:t>
            </a:r>
          </a:p>
          <a:p>
            <a:pPr lvl="3" defTabSz="914377">
              <a:spcAft>
                <a:spcPts val="1600"/>
              </a:spcAft>
            </a:pP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Display </a:t>
            </a:r>
            <a:r>
              <a:rPr lang="en-GB" sz="1600" spc="0" dirty="0">
                <a:solidFill>
                  <a:schemeClr val="bg1"/>
                </a:solidFill>
                <a:cs typeface="Arial" panose="020B0604020202020204" pitchFamily="34" charset="0"/>
              </a:rPr>
              <a:t>the ruler </a:t>
            </a: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and guides in the «View» tab.</a:t>
            </a:r>
            <a:endParaRPr lang="en-GB" sz="1600" spc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B0714-12EE-D97E-695E-BE2966E5ABE5}"/>
              </a:ext>
            </a:extLst>
          </p:cNvPr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A2537B-5236-BFB7-524B-3DD23CA1D74E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C549111-AD4A-25EE-FEA6-1D3C1F65BD7A}"/>
                </a:ext>
              </a:extLst>
            </p:cNvPr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F1C3658-97D3-6C00-6DC2-87EDE705B797}"/>
                  </a:ext>
                </a:extLst>
              </p:cNvPr>
              <p:cNvCxnSpPr/>
              <p:nvPr/>
            </p:nvCxnSpPr>
            <p:spPr>
              <a:xfrm flipH="1">
                <a:off x="541598" y="371060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3821C4F-C692-C769-6EE4-AD9813E0348E}"/>
                  </a:ext>
                </a:extLst>
              </p:cNvPr>
              <p:cNvCxnSpPr/>
              <p:nvPr/>
            </p:nvCxnSpPr>
            <p:spPr>
              <a:xfrm flipH="1">
                <a:off x="541598" y="5314122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240FAE6-6894-6C69-99D2-BDAC4339C6F3}"/>
                  </a:ext>
                </a:extLst>
              </p:cNvPr>
              <p:cNvCxnSpPr/>
              <p:nvPr/>
            </p:nvCxnSpPr>
            <p:spPr>
              <a:xfrm flipH="1">
                <a:off x="541598" y="382987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86DBA0B-E746-CAE6-975E-43D1E6235A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86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2D66D57-D844-B480-F979-237BC7823C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0172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062FD7F-DADE-BEC2-CD6B-ED07736397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812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5E1F5C-E147-8C16-63FD-670A0D26408C}"/>
              </a:ext>
            </a:extLst>
          </p:cNvPr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4EB346B-274E-5F9D-8604-2205CD31C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0BD55B-7C6D-BB9B-5A38-A4296BBB37DC}"/>
                </a:ext>
              </a:extLst>
            </p:cNvPr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D61FFEA-F3D5-1807-0602-F9F910FB12AE}"/>
                  </a:ext>
                </a:extLst>
              </p:cNvPr>
              <p:cNvCxnSpPr/>
              <p:nvPr/>
            </p:nvCxnSpPr>
            <p:spPr>
              <a:xfrm flipH="1">
                <a:off x="541598" y="371060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CF7231E-26CA-B590-5767-023691840C6D}"/>
                  </a:ext>
                </a:extLst>
              </p:cNvPr>
              <p:cNvCxnSpPr/>
              <p:nvPr/>
            </p:nvCxnSpPr>
            <p:spPr>
              <a:xfrm flipH="1">
                <a:off x="541598" y="5314122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365974E-EBB9-DAC7-C321-409C3A45B35B}"/>
                  </a:ext>
                </a:extLst>
              </p:cNvPr>
              <p:cNvCxnSpPr/>
              <p:nvPr/>
            </p:nvCxnSpPr>
            <p:spPr>
              <a:xfrm flipH="1">
                <a:off x="541598" y="382987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1F6BEA7-3B6E-D548-FF6A-DBB5B3059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86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4D7ED54-7F91-5F11-03C3-C75492403F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0172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92ABAD1-3281-E374-C681-8A6448CCE9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4045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589A4CA-E388-F4FA-481A-2E910C5909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69463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5080682-2C00-78A6-D1AA-AEC9A8A74F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507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A9BEFB6-752E-7370-27FD-8C26383E19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3261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B26F25-DCAD-B756-ABB6-72F3DFC98C38}"/>
              </a:ext>
            </a:extLst>
          </p:cNvPr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54B766-9C28-2E6D-19EE-02A2A80C12A8}"/>
                </a:ext>
              </a:extLst>
            </p:cNvPr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BB7C30-08ED-50E3-7360-901FFA152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</p:spPr>
        </p:pic>
        <p:sp>
          <p:nvSpPr>
            <p:cNvPr id="37" name="Rechteck 39">
              <a:extLst>
                <a:ext uri="{FF2B5EF4-FFF2-40B4-BE49-F238E27FC236}">
                  <a16:creationId xmlns:a16="http://schemas.microsoft.com/office/drawing/2014/main" id="{B151FE23-F8EB-4345-9784-8F88742DF4F8}"/>
                </a:ext>
              </a:extLst>
            </p:cNvPr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1" name="Rechteck 38">
              <a:extLst>
                <a:ext uri="{FF2B5EF4-FFF2-40B4-BE49-F238E27FC236}">
                  <a16:creationId xmlns:a16="http://schemas.microsoft.com/office/drawing/2014/main" id="{622FA0D9-AA97-D2D3-0906-B31FB1D2BC0C}"/>
                </a:ext>
              </a:extLst>
            </p:cNvPr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8" name="Rechteck 38">
              <a:extLst>
                <a:ext uri="{FF2B5EF4-FFF2-40B4-BE49-F238E27FC236}">
                  <a16:creationId xmlns:a16="http://schemas.microsoft.com/office/drawing/2014/main" id="{663C73C9-21C2-3246-C3C8-54C015D2FCC1}"/>
                </a:ext>
              </a:extLst>
            </p:cNvPr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546371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A5D1D3E-5F5F-6A74-49D1-7A46D47281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A5D1D3E-5F5F-6A74-49D1-7A46D47281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112ACD15-79D2-1E7F-AC15-4CCE7313B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</p:spPr>
        <p:txBody>
          <a:bodyPr vert="horz"/>
          <a:lstStyle/>
          <a:p>
            <a:r>
              <a:rPr lang="en-GB">
                <a:cs typeface="Arial" panose="020B0604020202020204" pitchFamily="34" charset="0"/>
              </a:rPr>
              <a:t>bbv colour theme</a:t>
            </a:r>
          </a:p>
        </p:txBody>
      </p:sp>
      <p:cxnSp>
        <p:nvCxnSpPr>
          <p:cNvPr id="24" name="Straight Connector 26">
            <a:extLst>
              <a:ext uri="{FF2B5EF4-FFF2-40B4-BE49-F238E27FC236}">
                <a16:creationId xmlns:a16="http://schemas.microsoft.com/office/drawing/2014/main" id="{3502B8B4-5563-855A-290D-8B551332CFF4}"/>
              </a:ext>
            </a:extLst>
          </p:cNvPr>
          <p:cNvCxnSpPr>
            <a:cxnSpLocks/>
          </p:cNvCxnSpPr>
          <p:nvPr/>
        </p:nvCxnSpPr>
        <p:spPr>
          <a:xfrm>
            <a:off x="4456762" y="2173030"/>
            <a:ext cx="0" cy="4254758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1070854-6963-DEFB-F539-1E959A27C1EE}"/>
              </a:ext>
            </a:extLst>
          </p:cNvPr>
          <p:cNvSpPr txBox="1">
            <a:spLocks/>
          </p:cNvSpPr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Main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accent</a:t>
            </a:r>
          </a:p>
        </p:txBody>
      </p:sp>
      <p:sp>
        <p:nvSpPr>
          <p:cNvPr id="37" name="Rectangle 10">
            <a:extLst>
              <a:ext uri="{FF2B5EF4-FFF2-40B4-BE49-F238E27FC236}">
                <a16:creationId xmlns:a16="http://schemas.microsoft.com/office/drawing/2014/main" id="{BF297A7F-6349-4515-A106-11D80EA77376}"/>
              </a:ext>
            </a:extLst>
          </p:cNvPr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542073DE-1986-A9FF-D88E-7B72D00769F0}"/>
              </a:ext>
            </a:extLst>
          </p:cNvPr>
          <p:cNvSpPr>
            <a:spLocks/>
          </p:cNvSpPr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6267D1A1-B1A6-8DFE-0C1F-9FADCE012A0B}"/>
              </a:ext>
            </a:extLst>
          </p:cNvPr>
          <p:cNvSpPr>
            <a:spLocks/>
          </p:cNvSpPr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Rectangle 13">
            <a:extLst>
              <a:ext uri="{FF2B5EF4-FFF2-40B4-BE49-F238E27FC236}">
                <a16:creationId xmlns:a16="http://schemas.microsoft.com/office/drawing/2014/main" id="{B6B698BE-5FFE-365B-EE0B-61C783F93716}"/>
              </a:ext>
            </a:extLst>
          </p:cNvPr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Rectangle 15">
            <a:extLst>
              <a:ext uri="{FF2B5EF4-FFF2-40B4-BE49-F238E27FC236}">
                <a16:creationId xmlns:a16="http://schemas.microsoft.com/office/drawing/2014/main" id="{B4482B20-22EB-AFBD-A517-E90318FF330F}"/>
              </a:ext>
            </a:extLst>
          </p:cNvPr>
          <p:cNvSpPr>
            <a:spLocks/>
          </p:cNvSpPr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3FCA52B9-2683-2430-5EAE-7CBE386D5ECF}"/>
              </a:ext>
            </a:extLst>
          </p:cNvPr>
          <p:cNvSpPr>
            <a:spLocks/>
          </p:cNvSpPr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Rectangle 23">
            <a:extLst>
              <a:ext uri="{FF2B5EF4-FFF2-40B4-BE49-F238E27FC236}">
                <a16:creationId xmlns:a16="http://schemas.microsoft.com/office/drawing/2014/main" id="{6FC59556-31EC-322A-94B7-01F06801B3BE}"/>
              </a:ext>
            </a:extLst>
          </p:cNvPr>
          <p:cNvSpPr>
            <a:spLocks/>
          </p:cNvSpPr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2D82BD4E-4B06-B5BD-7E1B-F8065FC0B380}"/>
              </a:ext>
            </a:extLst>
          </p:cNvPr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Rectangle 13">
            <a:extLst>
              <a:ext uri="{FF2B5EF4-FFF2-40B4-BE49-F238E27FC236}">
                <a16:creationId xmlns:a16="http://schemas.microsoft.com/office/drawing/2014/main" id="{BDD07FB3-1A6F-4329-4EEB-51F3AF841F8B}"/>
              </a:ext>
            </a:extLst>
          </p:cNvPr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Rectangle 13">
            <a:extLst>
              <a:ext uri="{FF2B5EF4-FFF2-40B4-BE49-F238E27FC236}">
                <a16:creationId xmlns:a16="http://schemas.microsoft.com/office/drawing/2014/main" id="{3037C319-F1F5-AA2C-867D-9EDCED62CE4E}"/>
              </a:ext>
            </a:extLst>
          </p:cNvPr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6CB15D7-FCA5-7B38-1136-3C6AAE9D6BCA}"/>
              </a:ext>
            </a:extLst>
          </p:cNvPr>
          <p:cNvGrpSpPr/>
          <p:nvPr/>
        </p:nvGrpSpPr>
        <p:grpSpPr>
          <a:xfrm>
            <a:off x="6869090" y="2885608"/>
            <a:ext cx="602764" cy="217375"/>
            <a:chOff x="4697470" y="3209372"/>
            <a:chExt cx="433615" cy="163031"/>
          </a:xfrm>
        </p:grpSpPr>
        <p:cxnSp>
          <p:nvCxnSpPr>
            <p:cNvPr id="63" name="Gerader Verbinder 50">
              <a:extLst>
                <a:ext uri="{FF2B5EF4-FFF2-40B4-BE49-F238E27FC236}">
                  <a16:creationId xmlns:a16="http://schemas.microsoft.com/office/drawing/2014/main" id="{30147869-7ACF-36DB-4F1A-F1241569DD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55">
              <a:extLst>
                <a:ext uri="{FF2B5EF4-FFF2-40B4-BE49-F238E27FC236}">
                  <a16:creationId xmlns:a16="http://schemas.microsoft.com/office/drawing/2014/main" id="{D27EBFFB-9E9E-055D-004F-E654BC243CE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68457190-0A22-6AE7-0613-EAFB0E4EDA7A}"/>
              </a:ext>
            </a:extLst>
          </p:cNvPr>
          <p:cNvSpPr txBox="1">
            <a:spLocks/>
          </p:cNvSpPr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26714" sx="101000" sy="101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tIns="96000" rIns="96000" bIns="96000" rtlCol="0" anchor="t"/>
          <a:lstStyle>
            <a:defPPr>
              <a:defRPr lang="en-US"/>
            </a:defPPr>
            <a:lvl1pPr marR="0" lvl="0" indent="0" defTabSz="914354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 kumimoji="0" sz="1867" b="0" i="0" u="none" strike="noStrike" kern="6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5"/>
            <a:endParaRPr lang="en-GB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DF9E67B-364E-CE6C-EB0C-B76C55340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0" y="2406096"/>
            <a:ext cx="1966241" cy="141323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CCE4E69-5EEE-9D0E-B04E-7285D2BB55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BFAB6F1-F8A0-F09B-1743-2517E56AFD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45661B9B-D5E3-182F-E947-D0128C0AA7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71BB6457-5525-9629-8AB0-65A18A235CBC}"/>
              </a:ext>
            </a:extLst>
          </p:cNvPr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85" name="Freihandform: Form 52">
              <a:extLst>
                <a:ext uri="{FF2B5EF4-FFF2-40B4-BE49-F238E27FC236}">
                  <a16:creationId xmlns:a16="http://schemas.microsoft.com/office/drawing/2014/main" id="{A25499F5-432B-5786-1DDB-D6E7665566EA}"/>
                </a:ext>
              </a:extLst>
            </p:cNvPr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1219170">
                <a:defRPr/>
              </a:pPr>
              <a:endParaRPr lang="en-GB" sz="1467">
                <a:solidFill>
                  <a:prstClr val="black"/>
                </a:solidFill>
                <a:sym typeface="Arial" panose="020B0604020202020204" pitchFamily="34" charset="0"/>
              </a:endParaRPr>
            </a:p>
          </p:txBody>
        </p:sp>
        <p:cxnSp>
          <p:nvCxnSpPr>
            <p:cNvPr id="86" name="Straight Connector 83">
              <a:extLst>
                <a:ext uri="{FF2B5EF4-FFF2-40B4-BE49-F238E27FC236}">
                  <a16:creationId xmlns:a16="http://schemas.microsoft.com/office/drawing/2014/main" id="{8F2EF6F2-A981-4FA6-9F40-1344865D464D}"/>
                </a:ext>
              </a:extLst>
            </p:cNvPr>
            <p:cNvCxnSpPr>
              <a:cxnSpLocks/>
            </p:cNvCxnSpPr>
            <p:nvPr/>
          </p:nvCxnSpPr>
          <p:spPr>
            <a:xfrm>
              <a:off x="504098" y="3281637"/>
              <a:ext cx="1866433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" name="Straight Connector 84">
              <a:extLst>
                <a:ext uri="{FF2B5EF4-FFF2-40B4-BE49-F238E27FC236}">
                  <a16:creationId xmlns:a16="http://schemas.microsoft.com/office/drawing/2014/main" id="{7AED2BEF-C789-80A3-D9F1-69583B999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42" y="3281637"/>
              <a:ext cx="1832279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76210D49-14BB-7F13-F155-DA8F8436C939}"/>
              </a:ext>
            </a:extLst>
          </p:cNvPr>
          <p:cNvSpPr txBox="1">
            <a:spLocks/>
          </p:cNvSpPr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39">
              <a:lnSpc>
                <a:spcPct val="100000"/>
              </a:lnSpc>
              <a:spcBef>
                <a:spcPts val="1333"/>
              </a:spcBef>
              <a:buNone/>
              <a:defRPr/>
            </a:pPr>
            <a:r>
              <a:rPr lang="en-GB" sz="1200">
                <a:cs typeface="Arial" panose="020B0604020202020204" pitchFamily="34" charset="0"/>
                <a:sym typeface="Arial" panose="020B0604020202020204" pitchFamily="34" charset="0"/>
              </a:rPr>
              <a:t>Always OK!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0F98E6AA-04F9-D5A2-B375-3E8470C5243D}"/>
              </a:ext>
            </a:extLst>
          </p:cNvPr>
          <p:cNvSpPr txBox="1">
            <a:spLocks/>
          </p:cNvSpPr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39">
              <a:lnSpc>
                <a:spcPct val="100000"/>
              </a:lnSpc>
              <a:spcBef>
                <a:spcPts val="1333"/>
              </a:spcBef>
              <a:buNone/>
              <a:defRPr/>
            </a:pPr>
            <a:r>
              <a:rPr lang="en-GB" sz="1200">
                <a:solidFill>
                  <a:schemeClr val="tx2"/>
                </a:solidFill>
                <a:cs typeface="Arial" panose="020B0604020202020204" pitchFamily="34" charset="0"/>
                <a:sym typeface="Arial" panose="020B0604020202020204" pitchFamily="34" charset="0"/>
              </a:rPr>
              <a:t>Never, please!</a:t>
            </a: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ECE9CF5B-EFB5-798A-FA72-10A3A4BB1176}"/>
              </a:ext>
            </a:extLst>
          </p:cNvPr>
          <p:cNvSpPr txBox="1">
            <a:spLocks/>
          </p:cNvSpPr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39">
              <a:lnSpc>
                <a:spcPct val="100000"/>
              </a:lnSpc>
              <a:spcBef>
                <a:spcPts val="1333"/>
              </a:spcBef>
              <a:buNone/>
              <a:defRPr/>
            </a:pPr>
            <a:r>
              <a:rPr lang="en-GB" sz="1200">
                <a:solidFill>
                  <a:srgbClr val="E30613"/>
                </a:solidFill>
                <a:cs typeface="Arial" panose="020B0604020202020204" pitchFamily="34" charset="0"/>
                <a:sym typeface="Arial" panose="020B0604020202020204" pitchFamily="34" charset="0"/>
              </a:rPr>
              <a:t>Never, please!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8ECAFE4-B27A-4EB0-98FD-87F06435B6D5}"/>
              </a:ext>
            </a:extLst>
          </p:cNvPr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93" name="Gerader Verbinder 50">
              <a:extLst>
                <a:ext uri="{FF2B5EF4-FFF2-40B4-BE49-F238E27FC236}">
                  <a16:creationId xmlns:a16="http://schemas.microsoft.com/office/drawing/2014/main" id="{EDE750EE-4DE6-2F33-2CC5-A01970DC65A6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55">
              <a:extLst>
                <a:ext uri="{FF2B5EF4-FFF2-40B4-BE49-F238E27FC236}">
                  <a16:creationId xmlns:a16="http://schemas.microsoft.com/office/drawing/2014/main" id="{31572E6B-0791-A08D-8B8C-A17A1B26264E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9E5EEA2-546B-1754-01C2-57FB7D291A62}"/>
              </a:ext>
            </a:extLst>
          </p:cNvPr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96" name="Gerader Verbinder 50">
              <a:extLst>
                <a:ext uri="{FF2B5EF4-FFF2-40B4-BE49-F238E27FC236}">
                  <a16:creationId xmlns:a16="http://schemas.microsoft.com/office/drawing/2014/main" id="{74BDB173-1196-C9FB-BCF7-4B86D4738F96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55">
              <a:extLst>
                <a:ext uri="{FF2B5EF4-FFF2-40B4-BE49-F238E27FC236}">
                  <a16:creationId xmlns:a16="http://schemas.microsoft.com/office/drawing/2014/main" id="{3808B50C-4300-D802-95A5-A5810673A490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66822E5-DF56-E7DE-D31C-B43518D4FABA}"/>
              </a:ext>
            </a:extLst>
          </p:cNvPr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99" name="Gerader Verbinder 50">
              <a:extLst>
                <a:ext uri="{FF2B5EF4-FFF2-40B4-BE49-F238E27FC236}">
                  <a16:creationId xmlns:a16="http://schemas.microsoft.com/office/drawing/2014/main" id="{485F3C5D-B2EA-4B74-1C8A-06496510119F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55">
              <a:extLst>
                <a:ext uri="{FF2B5EF4-FFF2-40B4-BE49-F238E27FC236}">
                  <a16:creationId xmlns:a16="http://schemas.microsoft.com/office/drawing/2014/main" id="{530E4814-67A8-7DA0-7DB5-C01459CD64FF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51012E29-560A-2C9A-86C0-7A82533C9733}"/>
              </a:ext>
            </a:extLst>
          </p:cNvPr>
          <p:cNvSpPr txBox="1">
            <a:spLocks/>
          </p:cNvSpPr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39">
              <a:lnSpc>
                <a:spcPct val="100000"/>
              </a:lnSpc>
              <a:spcBef>
                <a:spcPts val="1333"/>
              </a:spcBef>
              <a:buNone/>
              <a:defRPr/>
            </a:pPr>
            <a:r>
              <a:rPr lang="en-GB" sz="1200">
                <a:cs typeface="Arial" panose="020B0604020202020204" pitchFamily="34" charset="0"/>
                <a:sym typeface="Arial" panose="020B0604020202020204" pitchFamily="34" charset="0"/>
              </a:rPr>
              <a:t>Use selectively and sparingly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8F7C882-5ABD-34C2-BC1F-56F5B5EB2173}"/>
              </a:ext>
            </a:extLst>
          </p:cNvPr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03" name="Gerader Verbinder 50">
              <a:extLst>
                <a:ext uri="{FF2B5EF4-FFF2-40B4-BE49-F238E27FC236}">
                  <a16:creationId xmlns:a16="http://schemas.microsoft.com/office/drawing/2014/main" id="{FAD3B513-9C70-4309-DDAB-97AEA5664F2B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55">
              <a:extLst>
                <a:ext uri="{FF2B5EF4-FFF2-40B4-BE49-F238E27FC236}">
                  <a16:creationId xmlns:a16="http://schemas.microsoft.com/office/drawing/2014/main" id="{6514E2ED-EE9C-DEA0-8858-8FF7A4F20EA0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ctangle 13">
            <a:extLst>
              <a:ext uri="{FF2B5EF4-FFF2-40B4-BE49-F238E27FC236}">
                <a16:creationId xmlns:a16="http://schemas.microsoft.com/office/drawing/2014/main" id="{51FD5E8D-50C8-0214-07C0-E88F5193972D}"/>
              </a:ext>
            </a:extLst>
          </p:cNvPr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7" name="Rectangle 13">
            <a:extLst>
              <a:ext uri="{FF2B5EF4-FFF2-40B4-BE49-F238E27FC236}">
                <a16:creationId xmlns:a16="http://schemas.microsoft.com/office/drawing/2014/main" id="{B910C4A2-8082-C66C-B60B-356C1B3BA384}"/>
              </a:ext>
            </a:extLst>
          </p:cNvPr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8" name="Rectangle 13">
            <a:extLst>
              <a:ext uri="{FF2B5EF4-FFF2-40B4-BE49-F238E27FC236}">
                <a16:creationId xmlns:a16="http://schemas.microsoft.com/office/drawing/2014/main" id="{150547F5-511E-6DEB-C27B-1C31F97F7F1E}"/>
              </a:ext>
            </a:extLst>
          </p:cNvPr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9" name="Rectangle 13">
            <a:extLst>
              <a:ext uri="{FF2B5EF4-FFF2-40B4-BE49-F238E27FC236}">
                <a16:creationId xmlns:a16="http://schemas.microsoft.com/office/drawing/2014/main" id="{EBACE547-7889-B6F1-D9BA-137E4A5EF8FD}"/>
              </a:ext>
            </a:extLst>
          </p:cNvPr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0" name="Rectangle 13">
            <a:extLst>
              <a:ext uri="{FF2B5EF4-FFF2-40B4-BE49-F238E27FC236}">
                <a16:creationId xmlns:a16="http://schemas.microsoft.com/office/drawing/2014/main" id="{8B43B5C9-F01E-FEBE-FDF0-D982DE368DB1}"/>
              </a:ext>
            </a:extLst>
          </p:cNvPr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1" name="Rectangle 13">
            <a:extLst>
              <a:ext uri="{FF2B5EF4-FFF2-40B4-BE49-F238E27FC236}">
                <a16:creationId xmlns:a16="http://schemas.microsoft.com/office/drawing/2014/main" id="{D1378E0E-9B46-AEBD-C505-68933B206E88}"/>
              </a:ext>
            </a:extLst>
          </p:cNvPr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2" name="Rectangle 13">
            <a:extLst>
              <a:ext uri="{FF2B5EF4-FFF2-40B4-BE49-F238E27FC236}">
                <a16:creationId xmlns:a16="http://schemas.microsoft.com/office/drawing/2014/main" id="{451F5D7D-B94C-FD58-88F8-2DBD6FC14579}"/>
              </a:ext>
            </a:extLst>
          </p:cNvPr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3" name="Rectangle 13">
            <a:extLst>
              <a:ext uri="{FF2B5EF4-FFF2-40B4-BE49-F238E27FC236}">
                <a16:creationId xmlns:a16="http://schemas.microsoft.com/office/drawing/2014/main" id="{4192DD3D-9D20-33DD-EF53-671B1D4FD254}"/>
              </a:ext>
            </a:extLst>
          </p:cNvPr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4" name="Rectangle 13">
            <a:extLst>
              <a:ext uri="{FF2B5EF4-FFF2-40B4-BE49-F238E27FC236}">
                <a16:creationId xmlns:a16="http://schemas.microsoft.com/office/drawing/2014/main" id="{1D30DE6E-5812-98E8-D99D-9648BADD237B}"/>
              </a:ext>
            </a:extLst>
          </p:cNvPr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5" name="Rectangle 13">
            <a:extLst>
              <a:ext uri="{FF2B5EF4-FFF2-40B4-BE49-F238E27FC236}">
                <a16:creationId xmlns:a16="http://schemas.microsoft.com/office/drawing/2014/main" id="{FA7B3943-F038-CA00-3C53-733F000A9E23}"/>
              </a:ext>
            </a:extLst>
          </p:cNvPr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6" name="Rectangle 13">
            <a:extLst>
              <a:ext uri="{FF2B5EF4-FFF2-40B4-BE49-F238E27FC236}">
                <a16:creationId xmlns:a16="http://schemas.microsoft.com/office/drawing/2014/main" id="{3309A3D7-1AB6-8320-7E8A-569550981B18}"/>
              </a:ext>
            </a:extLst>
          </p:cNvPr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7" name="Rectangle 13">
            <a:extLst>
              <a:ext uri="{FF2B5EF4-FFF2-40B4-BE49-F238E27FC236}">
                <a16:creationId xmlns:a16="http://schemas.microsoft.com/office/drawing/2014/main" id="{9F9F5759-61B0-D2B5-7320-4F312FC09F2D}"/>
              </a:ext>
            </a:extLst>
          </p:cNvPr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8" name="Rectangle 13">
            <a:extLst>
              <a:ext uri="{FF2B5EF4-FFF2-40B4-BE49-F238E27FC236}">
                <a16:creationId xmlns:a16="http://schemas.microsoft.com/office/drawing/2014/main" id="{5EB4BF0A-245A-5F4A-3355-3FCA4900372F}"/>
              </a:ext>
            </a:extLst>
          </p:cNvPr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9" name="Rectangle 13">
            <a:extLst>
              <a:ext uri="{FF2B5EF4-FFF2-40B4-BE49-F238E27FC236}">
                <a16:creationId xmlns:a16="http://schemas.microsoft.com/office/drawing/2014/main" id="{C73A4148-9091-3925-BE1D-CD8A6103DEA6}"/>
              </a:ext>
            </a:extLst>
          </p:cNvPr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0" name="Rectangle 13">
            <a:extLst>
              <a:ext uri="{FF2B5EF4-FFF2-40B4-BE49-F238E27FC236}">
                <a16:creationId xmlns:a16="http://schemas.microsoft.com/office/drawing/2014/main" id="{2B1FDD87-ECDA-8D57-EBCC-D6FAF2A4D1C9}"/>
              </a:ext>
            </a:extLst>
          </p:cNvPr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1" name="Rectangle 13">
            <a:extLst>
              <a:ext uri="{FF2B5EF4-FFF2-40B4-BE49-F238E27FC236}">
                <a16:creationId xmlns:a16="http://schemas.microsoft.com/office/drawing/2014/main" id="{25705B44-E0B5-9879-B387-03B2BE3102D7}"/>
              </a:ext>
            </a:extLst>
          </p:cNvPr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23" name="Gerader Verbinder 55">
            <a:extLst>
              <a:ext uri="{FF2B5EF4-FFF2-40B4-BE49-F238E27FC236}">
                <a16:creationId xmlns:a16="http://schemas.microsoft.com/office/drawing/2014/main" id="{CFCBA94C-FC38-CE9C-41A0-C5908E2D9655}"/>
              </a:ext>
            </a:extLst>
          </p:cNvPr>
          <p:cNvCxnSpPr>
            <a:cxnSpLocks/>
          </p:cNvCxnSpPr>
          <p:nvPr/>
        </p:nvCxnSpPr>
        <p:spPr>
          <a:xfrm>
            <a:off x="4761918" y="3930778"/>
            <a:ext cx="7001457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FEE6A52-F216-23C3-6AFD-971FCA933401}"/>
              </a:ext>
            </a:extLst>
          </p:cNvPr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6" name="Freihandform: Form 52">
              <a:extLst>
                <a:ext uri="{FF2B5EF4-FFF2-40B4-BE49-F238E27FC236}">
                  <a16:creationId xmlns:a16="http://schemas.microsoft.com/office/drawing/2014/main" id="{4585181C-31FD-09CE-D61E-75D1706C9A89}"/>
                </a:ext>
              </a:extLst>
            </p:cNvPr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1219170">
                <a:defRPr/>
              </a:pPr>
              <a:endParaRPr lang="en-GB" sz="1467">
                <a:solidFill>
                  <a:prstClr val="black"/>
                </a:solidFill>
                <a:sym typeface="Arial" panose="020B0604020202020204" pitchFamily="34" charset="0"/>
              </a:endParaRPr>
            </a:p>
          </p:txBody>
        </p:sp>
        <p:cxnSp>
          <p:nvCxnSpPr>
            <p:cNvPr id="7" name="Straight Connector 83">
              <a:extLst>
                <a:ext uri="{FF2B5EF4-FFF2-40B4-BE49-F238E27FC236}">
                  <a16:creationId xmlns:a16="http://schemas.microsoft.com/office/drawing/2014/main" id="{EDC2B575-4830-8434-3905-E0F5DB1DC31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98" y="3281637"/>
              <a:ext cx="1866433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Straight Connector 84">
              <a:extLst>
                <a:ext uri="{FF2B5EF4-FFF2-40B4-BE49-F238E27FC236}">
                  <a16:creationId xmlns:a16="http://schemas.microsoft.com/office/drawing/2014/main" id="{A191FEA9-4A0A-0CE5-7391-BE35A4EEB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42" y="3281637"/>
              <a:ext cx="1832279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23DC09-F700-31E4-06C5-E25DF1816809}"/>
              </a:ext>
            </a:extLst>
          </p:cNvPr>
          <p:cNvGrpSpPr/>
          <p:nvPr/>
        </p:nvGrpSpPr>
        <p:grpSpPr>
          <a:xfrm>
            <a:off x="4718717" y="2885608"/>
            <a:ext cx="1324291" cy="217375"/>
            <a:chOff x="4697470" y="3209372"/>
            <a:chExt cx="433615" cy="163031"/>
          </a:xfrm>
        </p:grpSpPr>
        <p:cxnSp>
          <p:nvCxnSpPr>
            <p:cNvPr id="10" name="Gerader Verbinder 50">
              <a:extLst>
                <a:ext uri="{FF2B5EF4-FFF2-40B4-BE49-F238E27FC236}">
                  <a16:creationId xmlns:a16="http://schemas.microsoft.com/office/drawing/2014/main" id="{56A5A444-97CF-7F26-68EA-2459C575EF7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55">
              <a:extLst>
                <a:ext uri="{FF2B5EF4-FFF2-40B4-BE49-F238E27FC236}">
                  <a16:creationId xmlns:a16="http://schemas.microsoft.com/office/drawing/2014/main" id="{05C42648-B69A-9C8C-4AB3-59DA8E276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F4B848-7960-23D8-0ABB-BBFAA9B958C3}"/>
              </a:ext>
            </a:extLst>
          </p:cNvPr>
          <p:cNvSpPr txBox="1">
            <a:spLocks/>
          </p:cNvSpPr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Default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text colours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F9FB28-DD36-CD66-4F6C-6ECF5833CF06}"/>
              </a:ext>
            </a:extLst>
          </p:cNvPr>
          <p:cNvSpPr txBox="1">
            <a:spLocks/>
          </p:cNvSpPr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Colours for diagrams,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charts, graphs etc.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45AFD1-1A2B-BDBA-675C-C4E2E0D0C654}"/>
              </a:ext>
            </a:extLst>
          </p:cNvPr>
          <p:cNvGrpSpPr/>
          <p:nvPr/>
        </p:nvGrpSpPr>
        <p:grpSpPr>
          <a:xfrm>
            <a:off x="7589112" y="2885608"/>
            <a:ext cx="4159413" cy="217375"/>
            <a:chOff x="4697470" y="3209372"/>
            <a:chExt cx="433615" cy="163031"/>
          </a:xfrm>
        </p:grpSpPr>
        <p:cxnSp>
          <p:nvCxnSpPr>
            <p:cNvPr id="16" name="Gerader Verbinder 50">
              <a:extLst>
                <a:ext uri="{FF2B5EF4-FFF2-40B4-BE49-F238E27FC236}">
                  <a16:creationId xmlns:a16="http://schemas.microsoft.com/office/drawing/2014/main" id="{B5796AB1-0417-5A31-3E74-378D8F723F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55">
              <a:extLst>
                <a:ext uri="{FF2B5EF4-FFF2-40B4-BE49-F238E27FC236}">
                  <a16:creationId xmlns:a16="http://schemas.microsoft.com/office/drawing/2014/main" id="{62367B8C-6F81-F970-D1D7-9026EE55C2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036F5C-40DF-245B-2FCD-CDDC9AD1326A}"/>
              </a:ext>
            </a:extLst>
          </p:cNvPr>
          <p:cNvGrpSpPr/>
          <p:nvPr/>
        </p:nvGrpSpPr>
        <p:grpSpPr>
          <a:xfrm>
            <a:off x="4718717" y="5661456"/>
            <a:ext cx="2770131" cy="217375"/>
            <a:chOff x="4697470" y="3209372"/>
            <a:chExt cx="433615" cy="163031"/>
          </a:xfrm>
        </p:grpSpPr>
        <p:cxnSp>
          <p:nvCxnSpPr>
            <p:cNvPr id="21" name="Gerader Verbinder 50">
              <a:extLst>
                <a:ext uri="{FF2B5EF4-FFF2-40B4-BE49-F238E27FC236}">
                  <a16:creationId xmlns:a16="http://schemas.microsoft.com/office/drawing/2014/main" id="{27EE15C5-866E-FEA7-BBB4-8262523843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55">
              <a:extLst>
                <a:ext uri="{FF2B5EF4-FFF2-40B4-BE49-F238E27FC236}">
                  <a16:creationId xmlns:a16="http://schemas.microsoft.com/office/drawing/2014/main" id="{EF5CBFAA-4917-9B46-C074-3E9F2A7CB6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C202630-7313-0A0D-AA0A-44CAB0F617DB}"/>
              </a:ext>
            </a:extLst>
          </p:cNvPr>
          <p:cNvSpPr txBox="1">
            <a:spLocks/>
          </p:cNvSpPr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Colours for diagrams,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charts, graphs etc.</a:t>
            </a: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410D9C1D-EE54-587E-C248-FFD4768EC955}"/>
              </a:ext>
            </a:extLst>
          </p:cNvPr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61434C17-6C71-1C53-AF95-ED465F241650}"/>
              </a:ext>
            </a:extLst>
          </p:cNvPr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305855F0-B05A-C770-32B9-EEA1771CCE59}"/>
              </a:ext>
            </a:extLst>
          </p:cNvPr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2D6057A9-B527-AC86-688D-F5142D6AC99E}"/>
              </a:ext>
            </a:extLst>
          </p:cNvPr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F47FB4-78BD-7901-6A97-EF2C8E1600AE}"/>
              </a:ext>
            </a:extLst>
          </p:cNvPr>
          <p:cNvGrpSpPr/>
          <p:nvPr/>
        </p:nvGrpSpPr>
        <p:grpSpPr>
          <a:xfrm>
            <a:off x="9015202" y="5661456"/>
            <a:ext cx="2770131" cy="217375"/>
            <a:chOff x="4697470" y="3209372"/>
            <a:chExt cx="433615" cy="163031"/>
          </a:xfrm>
        </p:grpSpPr>
        <p:cxnSp>
          <p:nvCxnSpPr>
            <p:cNvPr id="31" name="Gerader Verbinder 50">
              <a:extLst>
                <a:ext uri="{FF2B5EF4-FFF2-40B4-BE49-F238E27FC236}">
                  <a16:creationId xmlns:a16="http://schemas.microsoft.com/office/drawing/2014/main" id="{77A85FCE-E228-EDBF-29D6-6EBD87604C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55">
              <a:extLst>
                <a:ext uri="{FF2B5EF4-FFF2-40B4-BE49-F238E27FC236}">
                  <a16:creationId xmlns:a16="http://schemas.microsoft.com/office/drawing/2014/main" id="{849A3294-B797-74D1-3EAB-2E19DFB6B1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58D97B61-61BB-F277-80B9-35F247DDB62B}"/>
              </a:ext>
            </a:extLst>
          </p:cNvPr>
          <p:cNvSpPr txBox="1">
            <a:spLocks/>
          </p:cNvSpPr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Colours for diagrams,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charts, graphs etc.</a:t>
            </a:r>
          </a:p>
        </p:txBody>
      </p:sp>
    </p:spTree>
    <p:extLst>
      <p:ext uri="{BB962C8B-B14F-4D97-AF65-F5344CB8AC3E}">
        <p14:creationId xmlns:p14="http://schemas.microsoft.com/office/powerpoint/2010/main" val="405577587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18B968-C584-8DAD-AD19-51B0EF3222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02973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CEAA93-EF5B-6E0E-C86D-8320414DF7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2C5989-BC54-3BBD-8A51-0597FC880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Key Functionalities of MS Lists</a:t>
            </a:r>
          </a:p>
        </p:txBody>
      </p:sp>
    </p:spTree>
    <p:extLst>
      <p:ext uri="{BB962C8B-B14F-4D97-AF65-F5344CB8AC3E}">
        <p14:creationId xmlns:p14="http://schemas.microsoft.com/office/powerpoint/2010/main" val="164506824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A8424D-E30A-CC8F-7CCA-CAC552D8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2572" y="1109759"/>
            <a:ext cx="7219428" cy="463848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27CAB0-B37D-52A6-4426-B2C2E84419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999" y="1826883"/>
            <a:ext cx="4877419" cy="3204232"/>
          </a:xfrm>
        </p:spPr>
        <p:txBody>
          <a:bodyPr wrap="square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Create and Manage Lists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Custom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Manage List Items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Custom Views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Conditional Formatting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Permissions and Sharing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Built-in Templates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C62CE5-8D7B-3AB9-4C63-246726DC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Key Functionalities of MS Lists</a:t>
            </a:r>
          </a:p>
        </p:txBody>
      </p:sp>
    </p:spTree>
    <p:extLst>
      <p:ext uri="{BB962C8B-B14F-4D97-AF65-F5344CB8AC3E}">
        <p14:creationId xmlns:p14="http://schemas.microsoft.com/office/powerpoint/2010/main" val="13618161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6AF90-CD7E-AD04-C522-9DF26B7A1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45436E-3BD3-79DF-E7A4-895F4482ABA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18B968-C584-8DAD-AD19-51B0EF322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0358CAE-D5F7-DDF5-3E0D-FA7BB5ED617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501ED16-F0FE-28E0-9DF5-B9ECD6F90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Analyzing UI to Define Entities</a:t>
            </a:r>
          </a:p>
        </p:txBody>
      </p:sp>
    </p:spTree>
    <p:extLst>
      <p:ext uri="{BB962C8B-B14F-4D97-AF65-F5344CB8AC3E}">
        <p14:creationId xmlns:p14="http://schemas.microsoft.com/office/powerpoint/2010/main" val="750663592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62510A1F-2EA7-4EA2-AAB4-F1C7937D1124}" vid="{EAF1E2DA-C1F8-46A6-B21C-C2C8E7E0A1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CA5C03B5B3648A59C327F9B592BCA" ma:contentTypeVersion="18" ma:contentTypeDescription="Create a new document." ma:contentTypeScope="" ma:versionID="6c18a499376fe99d18d064f593f17266">
  <xsd:schema xmlns:xsd="http://www.w3.org/2001/XMLSchema" xmlns:xs="http://www.w3.org/2001/XMLSchema" xmlns:p="http://schemas.microsoft.com/office/2006/metadata/properties" xmlns:ns2="ab110e31-9a28-463c-b599-9105678ef09e" xmlns:ns3="b416dfb7-f3da-461d-9305-4b76a01efcc1" targetNamespace="http://schemas.microsoft.com/office/2006/metadata/properties" ma:root="true" ma:fieldsID="c0ea90f0bc4730787fb2734bd82545d6" ns2:_="" ns3:_="">
    <xsd:import namespace="ab110e31-9a28-463c-b599-9105678ef09e"/>
    <xsd:import namespace="b416dfb7-f3da-461d-9305-4b76a01efc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110e31-9a28-463c-b599-9105678ef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6dfb7-f3da-461d-9305-4b76a01efcc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b86b37b-a08c-44d0-9ed8-25de7933685a}" ma:internalName="TaxCatchAll" ma:showField="CatchAllData" ma:web="b416dfb7-f3da-461d-9305-4b76a01efc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C702D9-9E55-4D09-9269-3B464CFDB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110e31-9a28-463c-b599-9105678ef09e"/>
    <ds:schemaRef ds:uri="b416dfb7-f3da-461d-9305-4b76a01efc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1256</TotalTime>
  <Words>855</Words>
  <Application>Microsoft Office PowerPoint</Application>
  <PresentationFormat>Widescreen</PresentationFormat>
  <Paragraphs>229</Paragraphs>
  <Slides>63</Slides>
  <Notes>18</Notes>
  <HiddenSlides>3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Consolas</vt:lpstr>
      <vt:lpstr>bbv template EN</vt:lpstr>
      <vt:lpstr>think-cell Slide</vt:lpstr>
      <vt:lpstr>PowerPoint Presentation</vt:lpstr>
      <vt:lpstr>Ypp 4</vt:lpstr>
      <vt:lpstr>Presentation on MS Lists Functionalities</vt:lpstr>
      <vt:lpstr>Agenda</vt:lpstr>
      <vt:lpstr>Introduction</vt:lpstr>
      <vt:lpstr>Introduction</vt:lpstr>
      <vt:lpstr>Key Functionalities of MS Lists</vt:lpstr>
      <vt:lpstr>Key Functionalities of MS Lists</vt:lpstr>
      <vt:lpstr>Analyzing UI to Define Entities</vt:lpstr>
      <vt:lpstr>Dashboard</vt:lpstr>
      <vt:lpstr>User</vt:lpstr>
      <vt:lpstr>ListType</vt:lpstr>
      <vt:lpstr>ListType, List &amp; Workspace</vt:lpstr>
      <vt:lpstr>ListTemplate</vt:lpstr>
      <vt:lpstr>ListTemplate</vt:lpstr>
      <vt:lpstr>TemplateView &amp; TemplateColumn</vt:lpstr>
      <vt:lpstr>ListViewTypeSetting</vt:lpstr>
      <vt:lpstr>Mind Map Simplify for User, Template, List, View</vt:lpstr>
      <vt:lpstr>PowerPoint Presentation</vt:lpstr>
      <vt:lpstr>List</vt:lpstr>
      <vt:lpstr>List Row - Comment</vt:lpstr>
      <vt:lpstr>Custom Column</vt:lpstr>
      <vt:lpstr>SystemDataType</vt:lpstr>
      <vt:lpstr>KeySetting</vt:lpstr>
      <vt:lpstr>SystemDataType</vt:lpstr>
      <vt:lpstr>Mind map </vt:lpstr>
      <vt:lpstr>Mind map </vt:lpstr>
      <vt:lpstr>Mind map </vt:lpstr>
      <vt:lpstr>Mind map </vt:lpstr>
      <vt:lpstr>PowerPoint Presentation</vt:lpstr>
      <vt:lpstr>PowerPoint Presentation</vt:lpstr>
      <vt:lpstr>PowerPoint Presentation</vt:lpstr>
      <vt:lpstr>TrashItem</vt:lpstr>
      <vt:lpstr>TrashItem</vt:lpstr>
      <vt:lpstr>Database Structure</vt:lpstr>
      <vt:lpstr>Writing SQL Queries Based on MS Lists UI</vt:lpstr>
      <vt:lpstr>Dashboard</vt:lpstr>
      <vt:lpstr>Dashboard</vt:lpstr>
      <vt:lpstr>User</vt:lpstr>
      <vt:lpstr>ListType</vt:lpstr>
      <vt:lpstr>ListType, List &amp; Workspace</vt:lpstr>
      <vt:lpstr>ListTemplate</vt:lpstr>
      <vt:lpstr>ListTemplate</vt:lpstr>
      <vt:lpstr>SQL</vt:lpstr>
      <vt:lpstr>Workspace &amp; List</vt:lpstr>
      <vt:lpstr>Custom Columns</vt:lpstr>
      <vt:lpstr>Share </vt:lpstr>
      <vt:lpstr>Example data</vt:lpstr>
      <vt:lpstr>Example Data – Account, Workspace &amp; List</vt:lpstr>
      <vt:lpstr>Example Data – List, ListType &amp; ListTemplate</vt:lpstr>
      <vt:lpstr>Example Data – List &amp; View</vt:lpstr>
      <vt:lpstr>Example Data – Custom Columns</vt:lpstr>
      <vt:lpstr>Example Data – Custom Columns</vt:lpstr>
      <vt:lpstr>Example Data – Custom Columns</vt:lpstr>
      <vt:lpstr>Example Data – Custom Columns</vt:lpstr>
      <vt:lpstr>Example Data – Custom Columns</vt:lpstr>
      <vt:lpstr>Example Data – Custom Columns</vt:lpstr>
      <vt:lpstr>Example Data – Custom Columns</vt:lpstr>
      <vt:lpstr>Example Data – Custom Columns</vt:lpstr>
      <vt:lpstr>PowerPoint Presentation</vt:lpstr>
      <vt:lpstr>bbv template EN</vt:lpstr>
      <vt:lpstr>Working area, guides &amp; ruler</vt:lpstr>
      <vt:lpstr>bbv colour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Dao Trong Vo</dc:creator>
  <cp:lastModifiedBy>Tuyết Mi</cp:lastModifiedBy>
  <cp:revision>14</cp:revision>
  <dcterms:created xsi:type="dcterms:W3CDTF">2025-07-10T03:51:23Z</dcterms:created>
  <dcterms:modified xsi:type="dcterms:W3CDTF">2025-07-25T07:41:43Z</dcterms:modified>
</cp:coreProperties>
</file>